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98" r:id="rId2"/>
    <p:sldMasterId id="2147483702" r:id="rId3"/>
  </p:sldMasterIdLst>
  <p:notesMasterIdLst>
    <p:notesMasterId r:id="rId25"/>
  </p:notesMasterIdLst>
  <p:handoutMasterIdLst>
    <p:handoutMasterId r:id="rId26"/>
  </p:handoutMasterIdLst>
  <p:sldIdLst>
    <p:sldId id="362" r:id="rId4"/>
    <p:sldId id="363" r:id="rId5"/>
    <p:sldId id="369" r:id="rId6"/>
    <p:sldId id="392" r:id="rId7"/>
    <p:sldId id="391" r:id="rId8"/>
    <p:sldId id="404" r:id="rId9"/>
    <p:sldId id="395" r:id="rId10"/>
    <p:sldId id="399" r:id="rId11"/>
    <p:sldId id="396" r:id="rId12"/>
    <p:sldId id="393" r:id="rId13"/>
    <p:sldId id="419" r:id="rId14"/>
    <p:sldId id="420" r:id="rId15"/>
    <p:sldId id="421" r:id="rId16"/>
    <p:sldId id="422" r:id="rId17"/>
    <p:sldId id="423" r:id="rId18"/>
    <p:sldId id="401" r:id="rId19"/>
    <p:sldId id="408" r:id="rId20"/>
    <p:sldId id="405" r:id="rId21"/>
    <p:sldId id="424" r:id="rId22"/>
    <p:sldId id="407" r:id="rId23"/>
    <p:sldId id="403" r:id="rId24"/>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s Ying" initials="WY"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6F58"/>
    <a:srgbClr val="01527F"/>
    <a:srgbClr val="011C27"/>
    <a:srgbClr val="FCF7DA"/>
    <a:srgbClr val="DF2123"/>
    <a:srgbClr val="F49E00"/>
    <a:srgbClr val="4256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16" autoAdjust="0"/>
    <p:restoredTop sz="96271"/>
  </p:normalViewPr>
  <p:slideViewPr>
    <p:cSldViewPr snapToGrid="0" snapToObjects="1" showGuides="1">
      <p:cViewPr varScale="1">
        <p:scale>
          <a:sx n="104" d="100"/>
          <a:sy n="104" d="100"/>
        </p:scale>
        <p:origin x="152" y="2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96" d="100"/>
        <a:sy n="196"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gs" Target="tags/tag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4-25T21:59:04.854"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t>2024/4/26</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t>2024/4/26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49979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圆角矩形 8"/>
          <p:cNvSpPr/>
          <p:nvPr userDrawn="1"/>
        </p:nvSpPr>
        <p:spPr>
          <a:xfrm>
            <a:off x="-1251391" y="-411145"/>
            <a:ext cx="1619148" cy="1217525"/>
          </a:xfrm>
          <a:prstGeom prst="roundRect">
            <a:avLst>
              <a:gd name="adj" fmla="val 14907"/>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10" name="圆角矩形 9"/>
          <p:cNvSpPr/>
          <p:nvPr userDrawn="1"/>
        </p:nvSpPr>
        <p:spPr>
          <a:xfrm>
            <a:off x="-580937" y="-335230"/>
            <a:ext cx="1324516" cy="714803"/>
          </a:xfrm>
          <a:prstGeom prst="roundRect">
            <a:avLst>
              <a:gd name="adj" fmla="val 2314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7" name="椭圆 6"/>
          <p:cNvSpPr/>
          <p:nvPr userDrawn="1"/>
        </p:nvSpPr>
        <p:spPr>
          <a:xfrm>
            <a:off x="280387" y="292506"/>
            <a:ext cx="174134" cy="1741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圆角矩形 8"/>
          <p:cNvSpPr/>
          <p:nvPr userDrawn="1"/>
        </p:nvSpPr>
        <p:spPr>
          <a:xfrm>
            <a:off x="-1251391" y="-411145"/>
            <a:ext cx="1619148" cy="1217525"/>
          </a:xfrm>
          <a:prstGeom prst="roundRect">
            <a:avLst>
              <a:gd name="adj" fmla="val 14907"/>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10" name="圆角矩形 9"/>
          <p:cNvSpPr/>
          <p:nvPr userDrawn="1"/>
        </p:nvSpPr>
        <p:spPr>
          <a:xfrm>
            <a:off x="-580937" y="-335230"/>
            <a:ext cx="1324516" cy="714803"/>
          </a:xfrm>
          <a:prstGeom prst="roundRect">
            <a:avLst>
              <a:gd name="adj" fmla="val 2314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7" name="椭圆 6"/>
          <p:cNvSpPr/>
          <p:nvPr userDrawn="1"/>
        </p:nvSpPr>
        <p:spPr>
          <a:xfrm>
            <a:off x="280387" y="292506"/>
            <a:ext cx="174134" cy="1741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11" name="文本框 10"/>
          <p:cNvSpPr txBox="1"/>
          <p:nvPr userDrawn="1"/>
        </p:nvSpPr>
        <p:spPr>
          <a:xfrm>
            <a:off x="744373" y="147940"/>
            <a:ext cx="2839157" cy="523220"/>
          </a:xfrm>
          <a:prstGeom prst="rect">
            <a:avLst/>
          </a:prstGeom>
          <a:noFill/>
        </p:spPr>
        <p:txBody>
          <a:bodyPr wrap="square" rtlCol="0">
            <a:spAutoFit/>
          </a:bodyPr>
          <a:lstStyle/>
          <a:p>
            <a:pPr algn="dist"/>
            <a:r>
              <a:rPr kumimoji="1" lang="zh-CN" altLang="en-US" sz="2800" dirty="0">
                <a:solidFill>
                  <a:schemeClr val="tx1">
                    <a:lumMod val="75000"/>
                    <a:lumOff val="25000"/>
                  </a:schemeClr>
                </a:solidFill>
                <a:latin typeface="造字工房悦黑体验版纤细体" pitchFamily="50" charset="-122"/>
                <a:ea typeface="造字工房悦黑体验版纤细体" pitchFamily="50" charset="-122"/>
              </a:rPr>
              <a:t>请在此输入标题</a:t>
            </a:r>
          </a:p>
        </p:txBody>
      </p:sp>
    </p:spTree>
    <p:extLst>
      <p:ext uri="{BB962C8B-B14F-4D97-AF65-F5344CB8AC3E}">
        <p14:creationId xmlns:p14="http://schemas.microsoft.com/office/powerpoint/2010/main" val="357811162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89737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0394049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TextBox 2"/>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118252736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10696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59171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95519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TextBox 2"/>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2024/4/26</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2024/4/26</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92" r:id="rId4"/>
    <p:sldLayoutId id="2147483695" r:id="rId5"/>
    <p:sldLayoutId id="2147483696" r:id="rId6"/>
    <p:sldLayoutId id="2147483697" r:id="rId7"/>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104807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46" r:id="rId4"/>
    <p:sldLayoutId id="2147483749" r:id="rId5"/>
    <p:sldLayoutId id="2147483750" r:id="rId6"/>
    <p:sldLayoutId id="2147483751" r:id="rId7"/>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GIF"/><Relationship Id="rId5" Type="http://schemas.openxmlformats.org/officeDocument/2006/relationships/image" Target="../media/image22.png"/><Relationship Id="rId10" Type="http://schemas.openxmlformats.org/officeDocument/2006/relationships/image" Target="../media/image27.GIF"/><Relationship Id="rId4" Type="http://schemas.openxmlformats.org/officeDocument/2006/relationships/image" Target="../media/image21.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505840" y="4161938"/>
            <a:ext cx="3543300" cy="395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圆角矩形 2"/>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 name="文本框 4"/>
          <p:cNvSpPr txBox="1"/>
          <p:nvPr/>
        </p:nvSpPr>
        <p:spPr>
          <a:xfrm>
            <a:off x="4708327" y="2292704"/>
            <a:ext cx="3138326" cy="369332"/>
          </a:xfrm>
          <a:prstGeom prst="rect">
            <a:avLst/>
          </a:prstGeom>
          <a:noFill/>
        </p:spPr>
        <p:txBody>
          <a:bodyPr wrap="square" rtlCol="0">
            <a:spAutoFit/>
          </a:bodyPr>
          <a:lstStyle/>
          <a:p>
            <a:pPr algn="dist"/>
            <a:r>
              <a:rPr kumimoji="1" lang="en-US" altLang="zh-CN" dirty="0">
                <a:solidFill>
                  <a:schemeClr val="tx1">
                    <a:lumMod val="65000"/>
                    <a:lumOff val="35000"/>
                  </a:schemeClr>
                </a:solidFill>
                <a:cs typeface="+mn-ea"/>
                <a:sym typeface="+mn-lt"/>
              </a:rPr>
              <a:t>MINIMAL</a:t>
            </a:r>
            <a:r>
              <a:rPr kumimoji="1" lang="zh-CN" altLang="en-US" dirty="0">
                <a:solidFill>
                  <a:schemeClr val="tx1">
                    <a:lumMod val="65000"/>
                    <a:lumOff val="35000"/>
                  </a:schemeClr>
                </a:solidFill>
                <a:cs typeface="+mn-ea"/>
                <a:sym typeface="+mn-lt"/>
              </a:rPr>
              <a:t> </a:t>
            </a:r>
            <a:r>
              <a:rPr kumimoji="1" lang="en-US" altLang="zh-CN" dirty="0">
                <a:solidFill>
                  <a:schemeClr val="tx1">
                    <a:lumMod val="65000"/>
                    <a:lumOff val="35000"/>
                  </a:schemeClr>
                </a:solidFill>
                <a:cs typeface="+mn-ea"/>
                <a:sym typeface="+mn-lt"/>
              </a:rPr>
              <a:t>STYLE</a:t>
            </a:r>
            <a:endParaRPr kumimoji="1" lang="zh-CN" altLang="en-US" dirty="0">
              <a:solidFill>
                <a:schemeClr val="tx1">
                  <a:lumMod val="65000"/>
                  <a:lumOff val="35000"/>
                </a:schemeClr>
              </a:solidFill>
              <a:cs typeface="+mn-ea"/>
              <a:sym typeface="+mn-lt"/>
            </a:endParaRPr>
          </a:p>
        </p:txBody>
      </p:sp>
      <p:sp>
        <p:nvSpPr>
          <p:cNvPr id="6" name="文本框 5"/>
          <p:cNvSpPr txBox="1"/>
          <p:nvPr/>
        </p:nvSpPr>
        <p:spPr>
          <a:xfrm>
            <a:off x="3984665" y="2669123"/>
            <a:ext cx="4585649" cy="1323439"/>
          </a:xfrm>
          <a:prstGeom prst="rect">
            <a:avLst/>
          </a:prstGeom>
          <a:noFill/>
        </p:spPr>
        <p:txBody>
          <a:bodyPr wrap="square" rtlCol="0">
            <a:spAutoFit/>
          </a:bodyPr>
          <a:lstStyle/>
          <a:p>
            <a:pPr algn="dist"/>
            <a:r>
              <a:rPr kumimoji="1" lang="zh-CN" altLang="en-US" sz="8000" dirty="0">
                <a:solidFill>
                  <a:schemeClr val="tx1">
                    <a:lumMod val="65000"/>
                    <a:lumOff val="35000"/>
                  </a:schemeClr>
                </a:solidFill>
                <a:cs typeface="+mn-ea"/>
                <a:sym typeface="+mn-lt"/>
              </a:rPr>
              <a:t>极简风</a:t>
            </a:r>
          </a:p>
        </p:txBody>
      </p:sp>
      <p:sp>
        <p:nvSpPr>
          <p:cNvPr id="7" name="文本框 6"/>
          <p:cNvSpPr txBox="1"/>
          <p:nvPr/>
        </p:nvSpPr>
        <p:spPr>
          <a:xfrm>
            <a:off x="4683125" y="4192905"/>
            <a:ext cx="3190875" cy="337185"/>
          </a:xfrm>
          <a:prstGeom prst="rect">
            <a:avLst/>
          </a:prstGeom>
          <a:noFill/>
        </p:spPr>
        <p:txBody>
          <a:bodyPr wrap="square" rtlCol="0">
            <a:spAutoFit/>
          </a:bodyPr>
          <a:lstStyle/>
          <a:p>
            <a:pPr algn="dist"/>
            <a:r>
              <a:rPr kumimoji="1" lang="en-US" altLang="zh-CN" sz="1600" dirty="0">
                <a:solidFill>
                  <a:schemeClr val="bg1"/>
                </a:solidFill>
                <a:cs typeface="+mn-ea"/>
                <a:sym typeface="+mn-lt"/>
              </a:rPr>
              <a:t>20XX</a:t>
            </a:r>
            <a:r>
              <a:rPr kumimoji="1" lang="zh-CN" altLang="en-US" sz="1600" dirty="0">
                <a:solidFill>
                  <a:schemeClr val="bg1"/>
                </a:solidFill>
                <a:cs typeface="+mn-ea"/>
                <a:sym typeface="+mn-lt"/>
              </a:rPr>
              <a:t>年公司</a:t>
            </a:r>
            <a:r>
              <a:rPr kumimoji="1" sz="1600" dirty="0">
                <a:solidFill>
                  <a:schemeClr val="bg1"/>
                </a:solidFill>
                <a:cs typeface="+mn-ea"/>
                <a:sym typeface="+mn-lt"/>
              </a:rPr>
              <a:t>部门工作报告</a:t>
            </a:r>
          </a:p>
        </p:txBody>
      </p:sp>
      <p:sp>
        <p:nvSpPr>
          <p:cNvPr id="16" name="圆角矩形 15"/>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7" name="椭圆 16"/>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8" name="圆角矩形 17"/>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椭圆 18"/>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BackShape"/>
          <p:cNvSpPr/>
          <p:nvPr/>
        </p:nvSpPr>
        <p:spPr>
          <a:xfrm>
            <a:off x="2738533" y="1602391"/>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21" name="ValueShape"/>
          <p:cNvSpPr/>
          <p:nvPr/>
        </p:nvSpPr>
        <p:spPr>
          <a:xfrm>
            <a:off x="2700105" y="1538199"/>
            <a:ext cx="1909294" cy="1909294"/>
          </a:xfrm>
          <a:prstGeom prst="pie">
            <a:avLst>
              <a:gd name="adj1" fmla="val 16200000"/>
              <a:gd name="adj2" fmla="val 16194433"/>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22" name="ValueBack"/>
          <p:cNvSpPr/>
          <p:nvPr/>
        </p:nvSpPr>
        <p:spPr>
          <a:xfrm>
            <a:off x="3039915" y="1907205"/>
            <a:ext cx="1171282" cy="1171282"/>
          </a:xfrm>
          <a:prstGeom prst="ellipse">
            <a:avLst/>
          </a:prstGeom>
          <a:solidFill>
            <a:schemeClr val="bg1"/>
          </a:solidFill>
          <a:ln w="127000">
            <a:solidFill>
              <a:schemeClr val="accent1">
                <a:lumMod val="40000"/>
                <a:lumOff val="60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cxnSp>
        <p:nvCxnSpPr>
          <p:cNvPr id="23" name="LineShape"/>
          <p:cNvCxnSpPr/>
          <p:nvPr/>
        </p:nvCxnSpPr>
        <p:spPr>
          <a:xfrm flipH="1">
            <a:off x="2818977" y="3633364"/>
            <a:ext cx="1671551" cy="0"/>
          </a:xfrm>
          <a:prstGeom prst="straightConnector1">
            <a:avLst/>
          </a:prstGeom>
          <a:noFill/>
          <a:ln w="12700" cap="flat" cmpd="sng">
            <a:solidFill>
              <a:srgbClr val="D8D8D8"/>
            </a:solidFill>
            <a:prstDash val="solid"/>
            <a:miter/>
            <a:headEnd type="none" w="med" len="med"/>
            <a:tailEnd type="none" w="med" len="med"/>
          </a:ln>
        </p:spPr>
      </p:cxnSp>
      <p:sp>
        <p:nvSpPr>
          <p:cNvPr id="24" name="BackShape"/>
          <p:cNvSpPr/>
          <p:nvPr/>
        </p:nvSpPr>
        <p:spPr>
          <a:xfrm>
            <a:off x="5195983" y="1602391"/>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25" name="ValueShape"/>
          <p:cNvSpPr/>
          <p:nvPr/>
        </p:nvSpPr>
        <p:spPr>
          <a:xfrm>
            <a:off x="5157555" y="1538199"/>
            <a:ext cx="1909294" cy="1909294"/>
          </a:xfrm>
          <a:prstGeom prst="pie">
            <a:avLst>
              <a:gd name="adj1" fmla="val 16200000"/>
              <a:gd name="adj2" fmla="val 16198577"/>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26" name="ValueBack"/>
          <p:cNvSpPr/>
          <p:nvPr/>
        </p:nvSpPr>
        <p:spPr>
          <a:xfrm>
            <a:off x="5497365" y="1907205"/>
            <a:ext cx="1171282" cy="1171282"/>
          </a:xfrm>
          <a:prstGeom prst="ellipse">
            <a:avLst/>
          </a:prstGeom>
          <a:solidFill>
            <a:schemeClr val="bg1"/>
          </a:solidFill>
          <a:ln w="127000">
            <a:solidFill>
              <a:schemeClr val="bg1">
                <a:lumMod val="85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cxnSp>
        <p:nvCxnSpPr>
          <p:cNvPr id="27" name="LineShape"/>
          <p:cNvCxnSpPr/>
          <p:nvPr/>
        </p:nvCxnSpPr>
        <p:spPr>
          <a:xfrm flipH="1">
            <a:off x="5276427" y="3633364"/>
            <a:ext cx="1671551" cy="0"/>
          </a:xfrm>
          <a:prstGeom prst="straightConnector1">
            <a:avLst/>
          </a:prstGeom>
          <a:noFill/>
          <a:ln w="12700" cap="flat" cmpd="sng">
            <a:solidFill>
              <a:srgbClr val="D8D8D8"/>
            </a:solidFill>
            <a:prstDash val="solid"/>
            <a:miter/>
            <a:headEnd type="none" w="med" len="med"/>
            <a:tailEnd type="none" w="med" len="med"/>
          </a:ln>
        </p:spPr>
      </p:cxnSp>
      <p:sp>
        <p:nvSpPr>
          <p:cNvPr id="28" name="BackShape"/>
          <p:cNvSpPr/>
          <p:nvPr/>
        </p:nvSpPr>
        <p:spPr>
          <a:xfrm>
            <a:off x="7653433" y="1602391"/>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29" name="ValueShape"/>
          <p:cNvSpPr/>
          <p:nvPr/>
        </p:nvSpPr>
        <p:spPr>
          <a:xfrm>
            <a:off x="7615005" y="1538199"/>
            <a:ext cx="1909294" cy="1909294"/>
          </a:xfrm>
          <a:prstGeom prst="pie">
            <a:avLst>
              <a:gd name="adj1" fmla="val 16200000"/>
              <a:gd name="adj2" fmla="val 16178047"/>
            </a:avLst>
          </a:prstGeom>
          <a:solidFill>
            <a:schemeClr val="tx1">
              <a:lumMod val="50000"/>
              <a:lumOff val="5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30" name="ValueBack"/>
          <p:cNvSpPr/>
          <p:nvPr/>
        </p:nvSpPr>
        <p:spPr>
          <a:xfrm>
            <a:off x="7954815" y="1907205"/>
            <a:ext cx="1171282" cy="1171282"/>
          </a:xfrm>
          <a:prstGeom prst="ellipse">
            <a:avLst/>
          </a:prstGeom>
          <a:solidFill>
            <a:schemeClr val="bg1"/>
          </a:solidFill>
          <a:ln w="127000">
            <a:solidFill>
              <a:schemeClr val="accent1">
                <a:lumMod val="40000"/>
                <a:lumOff val="60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cxnSp>
        <p:nvCxnSpPr>
          <p:cNvPr id="31" name="LineShape"/>
          <p:cNvCxnSpPr/>
          <p:nvPr/>
        </p:nvCxnSpPr>
        <p:spPr>
          <a:xfrm flipH="1">
            <a:off x="7733877" y="3633364"/>
            <a:ext cx="1671551" cy="0"/>
          </a:xfrm>
          <a:prstGeom prst="straightConnector1">
            <a:avLst/>
          </a:prstGeom>
          <a:noFill/>
          <a:ln w="12700" cap="flat" cmpd="sng">
            <a:solidFill>
              <a:srgbClr val="D8D8D8"/>
            </a:solidFill>
            <a:prstDash val="solid"/>
            <a:miter/>
            <a:headEnd type="none" w="med" len="med"/>
            <a:tailEnd type="none" w="med" len="med"/>
          </a:ln>
        </p:spPr>
      </p:cxnSp>
      <p:grpSp>
        <p:nvGrpSpPr>
          <p:cNvPr id="36" name="组合 35"/>
          <p:cNvGrpSpPr/>
          <p:nvPr/>
        </p:nvGrpSpPr>
        <p:grpSpPr>
          <a:xfrm>
            <a:off x="2700099" y="3819236"/>
            <a:ext cx="1909300" cy="2379952"/>
            <a:chOff x="1918240" y="2349127"/>
            <a:chExt cx="1909300" cy="2379952"/>
          </a:xfrm>
        </p:grpSpPr>
        <p:sp>
          <p:nvSpPr>
            <p:cNvPr id="37" name="文本框 36"/>
            <p:cNvSpPr txBox="1"/>
            <p:nvPr/>
          </p:nvSpPr>
          <p:spPr>
            <a:xfrm>
              <a:off x="2037113" y="2349127"/>
              <a:ext cx="1671556" cy="39658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安全性</a:t>
              </a:r>
            </a:p>
          </p:txBody>
        </p:sp>
        <p:sp>
          <p:nvSpPr>
            <p:cNvPr id="38" name="文本框 37"/>
            <p:cNvSpPr txBox="1"/>
            <p:nvPr/>
          </p:nvSpPr>
          <p:spPr>
            <a:xfrm flipH="1">
              <a:off x="1918240" y="2686404"/>
              <a:ext cx="1909300" cy="20426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54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使用自动避障装置防止误操作以及系统故障带来的潜在安全风险；控制头戴装置的操控灵敏度在一个合适的范围之内。</a:t>
              </a:r>
              <a:endParaRPr kumimoji="0" lang="en-US" altLang="zh-CN"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grpSp>
      <p:grpSp>
        <p:nvGrpSpPr>
          <p:cNvPr id="39" name="组合 38"/>
          <p:cNvGrpSpPr/>
          <p:nvPr/>
        </p:nvGrpSpPr>
        <p:grpSpPr>
          <a:xfrm>
            <a:off x="5135498" y="3819236"/>
            <a:ext cx="1909300" cy="2076430"/>
            <a:chOff x="1925382" y="2349127"/>
            <a:chExt cx="1909300" cy="2076430"/>
          </a:xfrm>
        </p:grpSpPr>
        <p:sp>
          <p:nvSpPr>
            <p:cNvPr id="40" name="文本框 39"/>
            <p:cNvSpPr txBox="1"/>
            <p:nvPr/>
          </p:nvSpPr>
          <p:spPr>
            <a:xfrm>
              <a:off x="2037113" y="2349127"/>
              <a:ext cx="1671556" cy="409856"/>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普及性</a:t>
              </a:r>
            </a:p>
          </p:txBody>
        </p:sp>
        <p:sp>
          <p:nvSpPr>
            <p:cNvPr id="41" name="文本框 40"/>
            <p:cNvSpPr txBox="1"/>
            <p:nvPr/>
          </p:nvSpPr>
          <p:spPr>
            <a:xfrm>
              <a:off x="1925382" y="2714639"/>
              <a:ext cx="1909300" cy="1710918"/>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54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构建的改造方案应易于适应市面上的常见电动轮椅，并且成本应该控制在一定范畴之内。</a:t>
              </a:r>
              <a:endParaRPr kumimoji="0" lang="en-US" altLang="zh-CN"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grpSp>
      <p:grpSp>
        <p:nvGrpSpPr>
          <p:cNvPr id="60" name="组合 59"/>
          <p:cNvGrpSpPr/>
          <p:nvPr/>
        </p:nvGrpSpPr>
        <p:grpSpPr>
          <a:xfrm>
            <a:off x="7556613" y="3819236"/>
            <a:ext cx="1909300" cy="2391527"/>
            <a:chOff x="1918240" y="2349127"/>
            <a:chExt cx="1909300" cy="2391527"/>
          </a:xfrm>
        </p:grpSpPr>
        <p:sp>
          <p:nvSpPr>
            <p:cNvPr id="61" name="文本框 60"/>
            <p:cNvSpPr txBox="1"/>
            <p:nvPr/>
          </p:nvSpPr>
          <p:spPr>
            <a:xfrm>
              <a:off x="2037113" y="2349127"/>
              <a:ext cx="1671556" cy="39658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性能要求</a:t>
              </a:r>
            </a:p>
          </p:txBody>
        </p:sp>
        <p:sp>
          <p:nvSpPr>
            <p:cNvPr id="62" name="文本框 61"/>
            <p:cNvSpPr txBox="1"/>
            <p:nvPr/>
          </p:nvSpPr>
          <p:spPr>
            <a:xfrm>
              <a:off x="1918240" y="2697979"/>
              <a:ext cx="1909300" cy="20426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54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为了及时执行用户指令以及避障指令，系统的响应速度不能过慢；为了满足用户的出行需求，装置应保持一定的续航能力</a:t>
              </a:r>
              <a:endParaRPr kumimoji="0" lang="en-US" altLang="zh-CN"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grpSp>
      <p:sp>
        <p:nvSpPr>
          <p:cNvPr id="2" name="矩形 1">
            <a:extLst>
              <a:ext uri="{FF2B5EF4-FFF2-40B4-BE49-F238E27FC236}">
                <a16:creationId xmlns:a16="http://schemas.microsoft.com/office/drawing/2014/main" id="{99088BF1-1FB7-CDD9-944B-83DC3B9C1457}"/>
              </a:ext>
            </a:extLst>
          </p:cNvPr>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sp>
        <p:nvSpPr>
          <p:cNvPr id="5" name="矩形 4">
            <a:extLst>
              <a:ext uri="{FF2B5EF4-FFF2-40B4-BE49-F238E27FC236}">
                <a16:creationId xmlns:a16="http://schemas.microsoft.com/office/drawing/2014/main" id="{C29BE32E-AA65-E64E-385E-D809A6498786}"/>
              </a:ext>
            </a:extLst>
          </p:cNvPr>
          <p:cNvSpPr/>
          <p:nvPr/>
        </p:nvSpPr>
        <p:spPr>
          <a:xfrm>
            <a:off x="791144"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sp>
        <p:nvSpPr>
          <p:cNvPr id="6" name="矩形 5">
            <a:extLst>
              <a:ext uri="{FF2B5EF4-FFF2-40B4-BE49-F238E27FC236}">
                <a16:creationId xmlns:a16="http://schemas.microsoft.com/office/drawing/2014/main" id="{8DAC1A45-4E9E-00E3-98A4-79F260063043}"/>
              </a:ext>
            </a:extLst>
          </p:cNvPr>
          <p:cNvSpPr/>
          <p:nvPr/>
        </p:nvSpPr>
        <p:spPr>
          <a:xfrm>
            <a:off x="943544" y="1995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sp>
        <p:nvSpPr>
          <p:cNvPr id="7" name="文本框 6">
            <a:extLst>
              <a:ext uri="{FF2B5EF4-FFF2-40B4-BE49-F238E27FC236}">
                <a16:creationId xmlns:a16="http://schemas.microsoft.com/office/drawing/2014/main" id="{458DF8C5-60F1-3D8C-810D-CB36D7AF8557}"/>
              </a:ext>
            </a:extLst>
          </p:cNvPr>
          <p:cNvSpPr txBox="1"/>
          <p:nvPr/>
        </p:nvSpPr>
        <p:spPr>
          <a:xfrm>
            <a:off x="1205098" y="816409"/>
            <a:ext cx="230005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非功能需求</a:t>
            </a:r>
          </a:p>
        </p:txBody>
      </p:sp>
      <p:pic>
        <p:nvPicPr>
          <p:cNvPr id="9" name="图形 8" descr="警告 纯色填充">
            <a:extLst>
              <a:ext uri="{FF2B5EF4-FFF2-40B4-BE49-F238E27FC236}">
                <a16:creationId xmlns:a16="http://schemas.microsoft.com/office/drawing/2014/main" id="{79A00377-99F5-FABF-C4A1-C21359F06A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2821" y="1992684"/>
            <a:ext cx="914400" cy="914400"/>
          </a:xfrm>
          <a:prstGeom prst="rect">
            <a:avLst/>
          </a:prstGeom>
        </p:spPr>
      </p:pic>
      <p:pic>
        <p:nvPicPr>
          <p:cNvPr id="11" name="图形 10" descr="条形图 纯色填充">
            <a:extLst>
              <a:ext uri="{FF2B5EF4-FFF2-40B4-BE49-F238E27FC236}">
                <a16:creationId xmlns:a16="http://schemas.microsoft.com/office/drawing/2014/main" id="{0D9BA432-DEE4-EE5F-03BE-6F5CBD51D0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75424" y="2043797"/>
            <a:ext cx="914400" cy="914400"/>
          </a:xfrm>
          <a:prstGeom prst="rect">
            <a:avLst/>
          </a:prstGeom>
        </p:spPr>
      </p:pic>
      <p:pic>
        <p:nvPicPr>
          <p:cNvPr id="13" name="图形 12" descr="地球仪: 美洲 纯色填充">
            <a:extLst>
              <a:ext uri="{FF2B5EF4-FFF2-40B4-BE49-F238E27FC236}">
                <a16:creationId xmlns:a16="http://schemas.microsoft.com/office/drawing/2014/main" id="{A07955A8-824B-F30D-1CF2-969CB74E64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0271" y="2043797"/>
            <a:ext cx="914400" cy="91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2000"/>
                                        <p:tgtEl>
                                          <p:spTgt spid="20"/>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heel(1)">
                                      <p:cBhvr>
                                        <p:cTn id="10" dur="2000"/>
                                        <p:tgtEl>
                                          <p:spTgt spid="21"/>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heel(1)">
                                      <p:cBhvr>
                                        <p:cTn id="13" dur="2000"/>
                                        <p:tgtEl>
                                          <p:spTgt spid="22"/>
                                        </p:tgtEl>
                                      </p:cBhvr>
                                    </p:animEffect>
                                  </p:childTnLst>
                                </p:cTn>
                              </p:par>
                              <p:par>
                                <p:cTn id="14" presetID="21" presetClass="entr" presetSubtype="1"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2000"/>
                                        <p:tgtEl>
                                          <p:spTgt spid="23"/>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heel(1)">
                                      <p:cBhvr>
                                        <p:cTn id="19" dur="2000"/>
                                        <p:tgtEl>
                                          <p:spTgt spid="24"/>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heel(1)">
                                      <p:cBhvr>
                                        <p:cTn id="22" dur="2000"/>
                                        <p:tgtEl>
                                          <p:spTgt spid="25"/>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heel(1)">
                                      <p:cBhvr>
                                        <p:cTn id="25" dur="2000"/>
                                        <p:tgtEl>
                                          <p:spTgt spid="26"/>
                                        </p:tgtEl>
                                      </p:cBhvr>
                                    </p:animEffect>
                                  </p:childTnLst>
                                </p:cTn>
                              </p:par>
                              <p:par>
                                <p:cTn id="26" presetID="21" presetClass="entr" presetSubtype="1"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heel(1)">
                                      <p:cBhvr>
                                        <p:cTn id="28" dur="2000"/>
                                        <p:tgtEl>
                                          <p:spTgt spid="27"/>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heel(1)">
                                      <p:cBhvr>
                                        <p:cTn id="31" dur="2000"/>
                                        <p:tgtEl>
                                          <p:spTgt spid="28"/>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heel(1)">
                                      <p:cBhvr>
                                        <p:cTn id="34" dur="2000"/>
                                        <p:tgtEl>
                                          <p:spTgt spid="29"/>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2000"/>
                                        <p:tgtEl>
                                          <p:spTgt spid="30"/>
                                        </p:tgtEl>
                                      </p:cBhvr>
                                    </p:animEffect>
                                  </p:childTnLst>
                                </p:cTn>
                              </p:par>
                              <p:par>
                                <p:cTn id="38" presetID="21" presetClass="entr" presetSubtype="1"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heel(1)">
                                      <p:cBhvr>
                                        <p:cTn id="40" dur="2000"/>
                                        <p:tgtEl>
                                          <p:spTgt spid="31"/>
                                        </p:tgtEl>
                                      </p:cBhvr>
                                    </p:animEffect>
                                  </p:childTnLst>
                                </p:cTn>
                              </p:par>
                            </p:childTnLst>
                          </p:cTn>
                        </p:par>
                        <p:par>
                          <p:cTn id="41" fill="hold">
                            <p:stCondLst>
                              <p:cond delay="2000"/>
                            </p:stCondLst>
                            <p:childTnLst>
                              <p:par>
                                <p:cTn id="42" presetID="53" presetClass="entr" presetSubtype="16"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ppt_w</p:attrName>
                                        </p:attrNameLst>
                                      </p:cBhvr>
                                      <p:tavLst>
                                        <p:tav tm="0">
                                          <p:val>
                                            <p:fltVal val="0"/>
                                          </p:val>
                                        </p:tav>
                                        <p:tav tm="100000">
                                          <p:val>
                                            <p:strVal val="#ppt_w"/>
                                          </p:val>
                                        </p:tav>
                                      </p:tavLst>
                                    </p:anim>
                                    <p:anim calcmode="lin" valueType="num">
                                      <p:cBhvr>
                                        <p:cTn id="45" dur="500" fill="hold"/>
                                        <p:tgtEl>
                                          <p:spTgt spid="36"/>
                                        </p:tgtEl>
                                        <p:attrNameLst>
                                          <p:attrName>ppt_h</p:attrName>
                                        </p:attrNameLst>
                                      </p:cBhvr>
                                      <p:tavLst>
                                        <p:tav tm="0">
                                          <p:val>
                                            <p:fltVal val="0"/>
                                          </p:val>
                                        </p:tav>
                                        <p:tav tm="100000">
                                          <p:val>
                                            <p:strVal val="#ppt_h"/>
                                          </p:val>
                                        </p:tav>
                                      </p:tavLst>
                                    </p:anim>
                                    <p:animEffect transition="in" filter="fade">
                                      <p:cBhvr>
                                        <p:cTn id="46" dur="500"/>
                                        <p:tgtEl>
                                          <p:spTgt spid="36"/>
                                        </p:tgtEl>
                                      </p:cBhvr>
                                    </p:animEffect>
                                  </p:childTnLst>
                                </p:cTn>
                              </p:par>
                              <p:par>
                                <p:cTn id="47" presetID="53" presetClass="entr" presetSubtype="16"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p:cTn id="49" dur="500" fill="hold"/>
                                        <p:tgtEl>
                                          <p:spTgt spid="39"/>
                                        </p:tgtEl>
                                        <p:attrNameLst>
                                          <p:attrName>ppt_w</p:attrName>
                                        </p:attrNameLst>
                                      </p:cBhvr>
                                      <p:tavLst>
                                        <p:tav tm="0">
                                          <p:val>
                                            <p:fltVal val="0"/>
                                          </p:val>
                                        </p:tav>
                                        <p:tav tm="100000">
                                          <p:val>
                                            <p:strVal val="#ppt_w"/>
                                          </p:val>
                                        </p:tav>
                                      </p:tavLst>
                                    </p:anim>
                                    <p:anim calcmode="lin" valueType="num">
                                      <p:cBhvr>
                                        <p:cTn id="50" dur="500" fill="hold"/>
                                        <p:tgtEl>
                                          <p:spTgt spid="39"/>
                                        </p:tgtEl>
                                        <p:attrNameLst>
                                          <p:attrName>ppt_h</p:attrName>
                                        </p:attrNameLst>
                                      </p:cBhvr>
                                      <p:tavLst>
                                        <p:tav tm="0">
                                          <p:val>
                                            <p:fltVal val="0"/>
                                          </p:val>
                                        </p:tav>
                                        <p:tav tm="100000">
                                          <p:val>
                                            <p:strVal val="#ppt_h"/>
                                          </p:val>
                                        </p:tav>
                                      </p:tavLst>
                                    </p:anim>
                                    <p:animEffect transition="in" filter="fade">
                                      <p:cBhvr>
                                        <p:cTn id="51" dur="500"/>
                                        <p:tgtEl>
                                          <p:spTgt spid="39"/>
                                        </p:tgtEl>
                                      </p:cBhvr>
                                    </p:animEffect>
                                  </p:childTnLst>
                                </p:cTn>
                              </p:par>
                              <p:par>
                                <p:cTn id="52" presetID="53" presetClass="entr" presetSubtype="16" fill="hold" nodeType="withEffect">
                                  <p:stCondLst>
                                    <p:cond delay="0"/>
                                  </p:stCondLst>
                                  <p:childTnLst>
                                    <p:set>
                                      <p:cBhvr>
                                        <p:cTn id="53" dur="1" fill="hold">
                                          <p:stCondLst>
                                            <p:cond delay="0"/>
                                          </p:stCondLst>
                                        </p:cTn>
                                        <p:tgtEl>
                                          <p:spTgt spid="60"/>
                                        </p:tgtEl>
                                        <p:attrNameLst>
                                          <p:attrName>style.visibility</p:attrName>
                                        </p:attrNameLst>
                                      </p:cBhvr>
                                      <p:to>
                                        <p:strVal val="visible"/>
                                      </p:to>
                                    </p:set>
                                    <p:anim calcmode="lin" valueType="num">
                                      <p:cBhvr>
                                        <p:cTn id="54" dur="500" fill="hold"/>
                                        <p:tgtEl>
                                          <p:spTgt spid="60"/>
                                        </p:tgtEl>
                                        <p:attrNameLst>
                                          <p:attrName>ppt_w</p:attrName>
                                        </p:attrNameLst>
                                      </p:cBhvr>
                                      <p:tavLst>
                                        <p:tav tm="0">
                                          <p:val>
                                            <p:fltVal val="0"/>
                                          </p:val>
                                        </p:tav>
                                        <p:tav tm="100000">
                                          <p:val>
                                            <p:strVal val="#ppt_w"/>
                                          </p:val>
                                        </p:tav>
                                      </p:tavLst>
                                    </p:anim>
                                    <p:anim calcmode="lin" valueType="num">
                                      <p:cBhvr>
                                        <p:cTn id="55" dur="500" fill="hold"/>
                                        <p:tgtEl>
                                          <p:spTgt spid="60"/>
                                        </p:tgtEl>
                                        <p:attrNameLst>
                                          <p:attrName>ppt_h</p:attrName>
                                        </p:attrNameLst>
                                      </p:cBhvr>
                                      <p:tavLst>
                                        <p:tav tm="0">
                                          <p:val>
                                            <p:fltVal val="0"/>
                                          </p:val>
                                        </p:tav>
                                        <p:tav tm="100000">
                                          <p:val>
                                            <p:strVal val="#ppt_h"/>
                                          </p:val>
                                        </p:tav>
                                      </p:tavLst>
                                    </p:anim>
                                    <p:animEffect transition="in" filter="fade">
                                      <p:cBhvr>
                                        <p:cTn id="56" dur="500"/>
                                        <p:tgtEl>
                                          <p:spTgt spid="60"/>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dissolv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P spid="28" grpId="0" animBg="1"/>
      <p:bldP spid="29" grpId="0" animBg="1"/>
      <p:bldP spid="30"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49942" y="2762798"/>
            <a:ext cx="5234940" cy="1106805"/>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panose="020B0604020202020204"/>
                <a:ea typeface="微软雅黑" panose="020B0503020204020204" pitchFamily="34" charset="-122"/>
              </a:defRPr>
            </a:lvl1pPr>
          </a:lstStyle>
          <a:p>
            <a:r>
              <a:rPr lang="zh-CN" altLang="en-US" dirty="0">
                <a:latin typeface="+mn-lt"/>
                <a:ea typeface="+mn-ea"/>
                <a:cs typeface="+mn-ea"/>
                <a:sym typeface="+mn-lt"/>
              </a:rPr>
              <a:t>体系结构设计</a:t>
            </a:r>
          </a:p>
        </p:txBody>
      </p:sp>
      <p:sp>
        <p:nvSpPr>
          <p:cNvPr id="17" name="文本框 16"/>
          <p:cNvSpPr txBox="1"/>
          <p:nvPr/>
        </p:nvSpPr>
        <p:spPr>
          <a:xfrm>
            <a:off x="4413885" y="3834130"/>
            <a:ext cx="6193155" cy="458470"/>
          </a:xfrm>
          <a:prstGeom prst="rect">
            <a:avLst/>
          </a:prstGeom>
          <a:noFill/>
        </p:spPr>
        <p:txBody>
          <a:bodyPr wrap="square" rtlCol="0">
            <a:noAutofit/>
          </a:bodyPr>
          <a:lstStyle/>
          <a:p>
            <a:pPr>
              <a:lnSpc>
                <a:spcPct val="150000"/>
              </a:lnSpc>
            </a:pPr>
            <a:r>
              <a:rPr kumimoji="1" lang="en-US" altLang="en-GB" sz="1000" dirty="0">
                <a:solidFill>
                  <a:schemeClr val="tx1">
                    <a:lumMod val="50000"/>
                    <a:lumOff val="50000"/>
                  </a:schemeClr>
                </a:solidFill>
                <a:cs typeface="+mn-ea"/>
                <a:sym typeface="+mn-lt"/>
              </a:rPr>
              <a:t>Architecture Design</a:t>
            </a:r>
          </a:p>
        </p:txBody>
      </p:sp>
      <p:sp>
        <p:nvSpPr>
          <p:cNvPr id="18" name="文本框 17"/>
          <p:cNvSpPr txBox="1"/>
          <p:nvPr/>
        </p:nvSpPr>
        <p:spPr>
          <a:xfrm>
            <a:off x="2395034" y="2819355"/>
            <a:ext cx="944880" cy="1014730"/>
          </a:xfrm>
          <a:prstGeom prst="rect">
            <a:avLst/>
          </a:prstGeom>
          <a:noFill/>
        </p:spPr>
        <p:txBody>
          <a:bodyPr wrap="none" rtlCol="0">
            <a:spAutoFit/>
          </a:bodyPr>
          <a:lstStyle/>
          <a:p>
            <a:r>
              <a:rPr kumimoji="1" lang="en-US" altLang="zh-CN" sz="6000">
                <a:solidFill>
                  <a:schemeClr val="tx1">
                    <a:lumMod val="75000"/>
                    <a:lumOff val="25000"/>
                  </a:schemeClr>
                </a:solidFill>
                <a:cs typeface="+mn-ea"/>
                <a:sym typeface="+mn-lt"/>
              </a:rPr>
              <a:t>04</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60602" y="1047460"/>
            <a:ext cx="4170045" cy="4824095"/>
            <a:chOff x="1148581" y="3310065"/>
            <a:chExt cx="2882659" cy="4824095"/>
          </a:xfrm>
        </p:grpSpPr>
        <p:sp>
          <p:nvSpPr>
            <p:cNvPr id="20" name="矩形 19"/>
            <p:cNvSpPr/>
            <p:nvPr/>
          </p:nvSpPr>
          <p:spPr bwMode="auto">
            <a:xfrm>
              <a:off x="1148581" y="3902520"/>
              <a:ext cx="2882659" cy="4231640"/>
            </a:xfrm>
            <a:prstGeom prst="rect">
              <a:avLst/>
            </a:prstGeom>
          </p:spPr>
          <p:txBody>
            <a:bodyPr wrap="square">
              <a:noAutofit/>
              <a:scene3d>
                <a:camera prst="orthographicFront"/>
                <a:lightRig rig="threePt" dir="t"/>
              </a:scene3d>
              <a:sp3d contourW="12700"/>
            </a:bodyPr>
            <a:lstStyle/>
            <a:p>
              <a:pPr>
                <a:lnSpc>
                  <a:spcPct val="150000"/>
                </a:lnSpc>
                <a:defRPr/>
              </a:pPr>
              <a:r>
                <a:rPr lang="zh-CN" altLang="en-US" sz="1600" dirty="0">
                  <a:solidFill>
                    <a:schemeClr val="tx1">
                      <a:lumMod val="75000"/>
                      <a:lumOff val="25000"/>
                    </a:schemeClr>
                  </a:solidFill>
                  <a:cs typeface="+mn-ea"/>
                  <a:sym typeface="+mn-lt"/>
                </a:rPr>
                <a:t>用户通过用户界面（前端）与系统进行交互</a:t>
              </a: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dirty="0">
                  <a:solidFill>
                    <a:schemeClr val="tx1">
                      <a:lumMod val="75000"/>
                      <a:lumOff val="25000"/>
                    </a:schemeClr>
                  </a:solidFill>
                  <a:cs typeface="+mn-ea"/>
                  <a:sym typeface="+mn-lt"/>
                </a:rPr>
                <a:t>通过控制模式对轮椅进行操作，指令或者头部运动控制轮椅的前后左右运动</a:t>
              </a: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dirty="0">
                  <a:solidFill>
                    <a:schemeClr val="tx1">
                      <a:lumMod val="75000"/>
                      <a:lumOff val="25000"/>
                    </a:schemeClr>
                  </a:solidFill>
                  <a:cs typeface="+mn-ea"/>
                  <a:sym typeface="+mn-lt"/>
                </a:rPr>
                <a:t>建图模式，将建好的图存储到后端，同时程序会根据当前场景信息载入地图</a:t>
              </a:r>
            </a:p>
          </p:txBody>
        </p:sp>
        <p:sp>
          <p:nvSpPr>
            <p:cNvPr id="21" name="文本框 20"/>
            <p:cNvSpPr txBox="1"/>
            <p:nvPr/>
          </p:nvSpPr>
          <p:spPr>
            <a:xfrm>
              <a:off x="1148581" y="3310065"/>
              <a:ext cx="2255718" cy="521970"/>
            </a:xfrm>
            <a:prstGeom prst="rect">
              <a:avLst/>
            </a:prstGeom>
            <a:noFill/>
          </p:spPr>
          <p:txBody>
            <a:bodyPr wrap="square" rtlCol="0">
              <a:spAutoFit/>
              <a:scene3d>
                <a:camera prst="orthographicFront"/>
                <a:lightRig rig="threePt" dir="t"/>
              </a:scene3d>
              <a:sp3d contourW="12700"/>
            </a:bodyPr>
            <a:lstStyle/>
            <a:p>
              <a:pPr lvl="0"/>
              <a:r>
                <a:rPr lang="zh-CN" altLang="en-US" sz="2800" dirty="0">
                  <a:solidFill>
                    <a:schemeClr val="tx1">
                      <a:lumMod val="75000"/>
                      <a:lumOff val="25000"/>
                    </a:schemeClr>
                  </a:solidFill>
                  <a:cs typeface="+mn-ea"/>
                  <a:sym typeface="+mn-lt"/>
                </a:rPr>
                <a:t>服务层</a:t>
              </a:r>
            </a:p>
          </p:txBody>
        </p:sp>
      </p:grpSp>
      <p:pic>
        <p:nvPicPr>
          <p:cNvPr id="2" name="图片 -2147482622" descr="微信图片_20240425203157"/>
          <p:cNvPicPr>
            <a:picLocks noChangeAspect="1"/>
          </p:cNvPicPr>
          <p:nvPr>
            <p:custDataLst>
              <p:tags r:id="rId1"/>
            </p:custDataLst>
          </p:nvPr>
        </p:nvPicPr>
        <p:blipFill>
          <a:blip r:embed="rId4"/>
          <a:stretch>
            <a:fillRect/>
          </a:stretch>
        </p:blipFill>
        <p:spPr>
          <a:xfrm>
            <a:off x="5221605" y="803275"/>
            <a:ext cx="6250305" cy="5313045"/>
          </a:xfrm>
          <a:prstGeom prst="rect">
            <a:avLst/>
          </a:prstGeom>
          <a:noFill/>
          <a:ln w="9525">
            <a:noFill/>
          </a:ln>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60602" y="1016345"/>
            <a:ext cx="4170045" cy="4824095"/>
            <a:chOff x="1148581" y="3310065"/>
            <a:chExt cx="2882659" cy="4824095"/>
          </a:xfrm>
        </p:grpSpPr>
        <p:sp>
          <p:nvSpPr>
            <p:cNvPr id="20" name="矩形 19"/>
            <p:cNvSpPr/>
            <p:nvPr/>
          </p:nvSpPr>
          <p:spPr bwMode="auto">
            <a:xfrm>
              <a:off x="1148581" y="3902520"/>
              <a:ext cx="2882659" cy="4231640"/>
            </a:xfrm>
            <a:prstGeom prst="rect">
              <a:avLst/>
            </a:prstGeom>
          </p:spPr>
          <p:txBody>
            <a:bodyPr wrap="square">
              <a:noAutofit/>
              <a:scene3d>
                <a:camera prst="orthographicFront"/>
                <a:lightRig rig="threePt" dir="t"/>
              </a:scene3d>
              <a:sp3d contourW="12700"/>
            </a:bodyPr>
            <a:lstStyle/>
            <a:p>
              <a:pPr>
                <a:lnSpc>
                  <a:spcPct val="150000"/>
                </a:lnSpc>
                <a:defRPr/>
              </a:pPr>
              <a:r>
                <a:rPr lang="zh-CN" altLang="en-US" sz="1600" b="1" dirty="0">
                  <a:solidFill>
                    <a:schemeClr val="tx1">
                      <a:lumMod val="75000"/>
                      <a:lumOff val="25000"/>
                    </a:schemeClr>
                  </a:solidFill>
                  <a:cs typeface="+mn-ea"/>
                  <a:sym typeface="+mn-lt"/>
                </a:rPr>
                <a:t>总调度单元</a:t>
              </a:r>
              <a:r>
                <a:rPr lang="zh-CN" altLang="en-US" sz="1600" dirty="0">
                  <a:solidFill>
                    <a:schemeClr val="tx1">
                      <a:lumMod val="75000"/>
                      <a:lumOff val="25000"/>
                    </a:schemeClr>
                  </a:solidFill>
                  <a:cs typeface="+mn-ea"/>
                  <a:sym typeface="+mn-lt"/>
                </a:rPr>
                <a:t>会根据用户界面发送过来的服务请求，启动对应的服务</a:t>
              </a: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b="1" dirty="0">
                  <a:solidFill>
                    <a:schemeClr val="tx1">
                      <a:lumMod val="75000"/>
                      <a:lumOff val="25000"/>
                    </a:schemeClr>
                  </a:solidFill>
                  <a:cs typeface="+mn-ea"/>
                  <a:sym typeface="+mn-lt"/>
                </a:rPr>
                <a:t>控制器</a:t>
              </a:r>
              <a:r>
                <a:rPr lang="zh-CN" altLang="en-US" sz="1600" dirty="0">
                  <a:solidFill>
                    <a:schemeClr val="tx1">
                      <a:lumMod val="75000"/>
                      <a:lumOff val="25000"/>
                    </a:schemeClr>
                  </a:solidFill>
                  <a:cs typeface="+mn-ea"/>
                  <a:sym typeface="+mn-lt"/>
                </a:rPr>
                <a:t>主要根据调度单元分配的任务向不同的输出单元发送子任务参数</a:t>
              </a: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b="1" dirty="0">
                  <a:solidFill>
                    <a:schemeClr val="tx1">
                      <a:lumMod val="75000"/>
                      <a:lumOff val="25000"/>
                    </a:schemeClr>
                  </a:solidFill>
                  <a:cs typeface="+mn-ea"/>
                  <a:sym typeface="+mn-lt"/>
                </a:rPr>
                <a:t>传感器</a:t>
              </a:r>
              <a:r>
                <a:rPr lang="zh-CN" altLang="en-US" sz="1600" dirty="0">
                  <a:solidFill>
                    <a:schemeClr val="tx1">
                      <a:lumMod val="75000"/>
                      <a:lumOff val="25000"/>
                    </a:schemeClr>
                  </a:solidFill>
                  <a:cs typeface="+mn-ea"/>
                  <a:sym typeface="+mn-lt"/>
                </a:rPr>
                <a:t>模块负责处理不同输入单元发送的信号</a:t>
              </a: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b="1" dirty="0">
                  <a:solidFill>
                    <a:schemeClr val="tx1">
                      <a:lumMod val="75000"/>
                      <a:lumOff val="25000"/>
                    </a:schemeClr>
                  </a:solidFill>
                  <a:cs typeface="+mn-ea"/>
                  <a:sym typeface="+mn-lt"/>
                </a:rPr>
                <a:t>地图</a:t>
              </a:r>
              <a:r>
                <a:rPr lang="zh-CN" altLang="en-US" sz="1600" dirty="0">
                  <a:solidFill>
                    <a:schemeClr val="tx1">
                      <a:lumMod val="75000"/>
                      <a:lumOff val="25000"/>
                    </a:schemeClr>
                  </a:solidFill>
                  <a:cs typeface="+mn-ea"/>
                  <a:sym typeface="+mn-lt"/>
                </a:rPr>
                <a:t>模块用于向调度器返回地图数据或者保存前端传来的地图数据</a:t>
              </a:r>
            </a:p>
          </p:txBody>
        </p:sp>
        <p:sp>
          <p:nvSpPr>
            <p:cNvPr id="21" name="文本框 20"/>
            <p:cNvSpPr txBox="1"/>
            <p:nvPr/>
          </p:nvSpPr>
          <p:spPr>
            <a:xfrm>
              <a:off x="1148581" y="3310065"/>
              <a:ext cx="2255718" cy="521970"/>
            </a:xfrm>
            <a:prstGeom prst="rect">
              <a:avLst/>
            </a:prstGeom>
            <a:noFill/>
          </p:spPr>
          <p:txBody>
            <a:bodyPr wrap="square" rtlCol="0">
              <a:spAutoFit/>
              <a:scene3d>
                <a:camera prst="orthographicFront"/>
                <a:lightRig rig="threePt" dir="t"/>
              </a:scene3d>
              <a:sp3d contourW="12700"/>
            </a:bodyPr>
            <a:lstStyle/>
            <a:p>
              <a:pPr lvl="0"/>
              <a:r>
                <a:rPr lang="zh-CN" altLang="en-US" sz="2800" dirty="0">
                  <a:solidFill>
                    <a:schemeClr val="tx1">
                      <a:lumMod val="75000"/>
                      <a:lumOff val="25000"/>
                    </a:schemeClr>
                  </a:solidFill>
                  <a:cs typeface="+mn-ea"/>
                  <a:sym typeface="+mn-lt"/>
                </a:rPr>
                <a:t>功能层</a:t>
              </a:r>
            </a:p>
          </p:txBody>
        </p:sp>
      </p:grpSp>
      <p:pic>
        <p:nvPicPr>
          <p:cNvPr id="2" name="图片 -2147482622" descr="微信图片_20240425203157"/>
          <p:cNvPicPr>
            <a:picLocks noChangeAspect="1"/>
          </p:cNvPicPr>
          <p:nvPr>
            <p:custDataLst>
              <p:tags r:id="rId1"/>
            </p:custDataLst>
          </p:nvPr>
        </p:nvPicPr>
        <p:blipFill>
          <a:blip r:embed="rId4"/>
          <a:stretch>
            <a:fillRect/>
          </a:stretch>
        </p:blipFill>
        <p:spPr>
          <a:xfrm>
            <a:off x="5221605" y="803275"/>
            <a:ext cx="6250305" cy="5313045"/>
          </a:xfrm>
          <a:prstGeom prst="rect">
            <a:avLst/>
          </a:prstGeom>
          <a:noFill/>
          <a:ln w="9525">
            <a:noFill/>
          </a:ln>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60602" y="786475"/>
            <a:ext cx="4850131" cy="4824095"/>
            <a:chOff x="1148581" y="3310065"/>
            <a:chExt cx="3352787" cy="4824095"/>
          </a:xfrm>
        </p:grpSpPr>
        <p:sp>
          <p:nvSpPr>
            <p:cNvPr id="20" name="矩形 19"/>
            <p:cNvSpPr/>
            <p:nvPr/>
          </p:nvSpPr>
          <p:spPr bwMode="auto">
            <a:xfrm>
              <a:off x="1148581" y="3902520"/>
              <a:ext cx="3352787" cy="4231640"/>
            </a:xfrm>
            <a:prstGeom prst="rect">
              <a:avLst/>
            </a:prstGeom>
          </p:spPr>
          <p:txBody>
            <a:bodyPr wrap="square">
              <a:noAutofit/>
              <a:scene3d>
                <a:camera prst="orthographicFront"/>
                <a:lightRig rig="threePt" dir="t"/>
              </a:scene3d>
              <a:sp3d contourW="12700"/>
            </a:bodyPr>
            <a:lstStyle/>
            <a:p>
              <a:pPr>
                <a:lnSpc>
                  <a:spcPct val="150000"/>
                </a:lnSpc>
                <a:defRPr/>
              </a:pPr>
              <a:r>
                <a:rPr lang="zh-CN" altLang="en-US" sz="1600" dirty="0">
                  <a:solidFill>
                    <a:schemeClr val="tx1">
                      <a:lumMod val="75000"/>
                      <a:lumOff val="25000"/>
                    </a:schemeClr>
                  </a:solidFill>
                  <a:cs typeface="+mn-ea"/>
                  <a:sym typeface="+mn-lt"/>
                </a:rPr>
                <a:t>在硬件层，不同的功能单元与硬件层紧密结合，负责控制硬件完成最基本的任务，如控制舵机、跟踪用户、检测头部微动信息等。</a:t>
              </a:r>
            </a:p>
          </p:txBody>
        </p:sp>
        <p:sp>
          <p:nvSpPr>
            <p:cNvPr id="21" name="文本框 20"/>
            <p:cNvSpPr txBox="1"/>
            <p:nvPr/>
          </p:nvSpPr>
          <p:spPr>
            <a:xfrm>
              <a:off x="1148581" y="3310065"/>
              <a:ext cx="2255718" cy="521970"/>
            </a:xfrm>
            <a:prstGeom prst="rect">
              <a:avLst/>
            </a:prstGeom>
            <a:noFill/>
          </p:spPr>
          <p:txBody>
            <a:bodyPr wrap="square" rtlCol="0">
              <a:spAutoFit/>
              <a:scene3d>
                <a:camera prst="orthographicFront"/>
                <a:lightRig rig="threePt" dir="t"/>
              </a:scene3d>
              <a:sp3d contourW="12700"/>
            </a:bodyPr>
            <a:lstStyle/>
            <a:p>
              <a:pPr lvl="0"/>
              <a:r>
                <a:rPr lang="zh-CN" altLang="en-US" sz="2800" dirty="0">
                  <a:solidFill>
                    <a:schemeClr val="tx1">
                      <a:lumMod val="75000"/>
                      <a:lumOff val="25000"/>
                    </a:schemeClr>
                  </a:solidFill>
                  <a:cs typeface="+mn-ea"/>
                  <a:sym typeface="+mn-lt"/>
                </a:rPr>
                <a:t>硬件层</a:t>
              </a:r>
            </a:p>
          </p:txBody>
        </p:sp>
      </p:grpSp>
      <p:pic>
        <p:nvPicPr>
          <p:cNvPr id="2" name="图片 -2147482622" descr="微信图片_20240425203157"/>
          <p:cNvPicPr>
            <a:picLocks noChangeAspect="1"/>
          </p:cNvPicPr>
          <p:nvPr>
            <p:custDataLst>
              <p:tags r:id="rId1"/>
            </p:custDataLst>
          </p:nvPr>
        </p:nvPicPr>
        <p:blipFill>
          <a:blip r:embed="rId5"/>
          <a:stretch>
            <a:fillRect/>
          </a:stretch>
        </p:blipFill>
        <p:spPr>
          <a:xfrm>
            <a:off x="6821170" y="276225"/>
            <a:ext cx="5082540" cy="4320540"/>
          </a:xfrm>
          <a:prstGeom prst="rect">
            <a:avLst/>
          </a:prstGeom>
          <a:noFill/>
          <a:ln w="9525">
            <a:noFill/>
          </a:ln>
        </p:spPr>
      </p:pic>
      <p:pic>
        <p:nvPicPr>
          <p:cNvPr id="3" name="图片 -2147482612" descr="微信图片_20240425203211"/>
          <p:cNvPicPr>
            <a:picLocks noChangeAspect="1"/>
          </p:cNvPicPr>
          <p:nvPr>
            <p:custDataLst>
              <p:tags r:id="rId2"/>
            </p:custDataLst>
          </p:nvPr>
        </p:nvPicPr>
        <p:blipFill>
          <a:blip r:embed="rId6"/>
          <a:stretch>
            <a:fillRect/>
          </a:stretch>
        </p:blipFill>
        <p:spPr>
          <a:xfrm>
            <a:off x="265430" y="2939415"/>
            <a:ext cx="6555740" cy="3388995"/>
          </a:xfrm>
          <a:prstGeom prst="rect">
            <a:avLst/>
          </a:prstGeom>
          <a:noFill/>
          <a:ln w="9525">
            <a:noFill/>
          </a:ln>
        </p:spPr>
      </p:pic>
      <p:sp>
        <p:nvSpPr>
          <p:cNvPr id="4" name="文本框 3"/>
          <p:cNvSpPr txBox="1"/>
          <p:nvPr/>
        </p:nvSpPr>
        <p:spPr>
          <a:xfrm>
            <a:off x="2621915" y="6328410"/>
            <a:ext cx="1842135" cy="368300"/>
          </a:xfrm>
          <a:prstGeom prst="rect">
            <a:avLst/>
          </a:prstGeom>
          <a:noFill/>
        </p:spPr>
        <p:txBody>
          <a:bodyPr wrap="square" rtlCol="0">
            <a:spAutoFit/>
          </a:bodyPr>
          <a:lstStyle/>
          <a:p>
            <a:r>
              <a:rPr lang="zh-CN" altLang="en-US"/>
              <a:t>硬件整体架构图</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49942" y="2762798"/>
            <a:ext cx="3550920" cy="1106805"/>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panose="020B0604020202020204"/>
                <a:ea typeface="微软雅黑" panose="020B0503020204020204" pitchFamily="34" charset="-122"/>
              </a:defRPr>
            </a:lvl1pPr>
          </a:lstStyle>
          <a:p>
            <a:r>
              <a:rPr lang="zh-CN" altLang="en-US" dirty="0">
                <a:latin typeface="+mn-lt"/>
                <a:ea typeface="+mn-ea"/>
                <a:cs typeface="+mn-ea"/>
                <a:sym typeface="+mn-lt"/>
              </a:rPr>
              <a:t>接口设计</a:t>
            </a:r>
          </a:p>
        </p:txBody>
      </p:sp>
      <p:sp>
        <p:nvSpPr>
          <p:cNvPr id="17" name="文本框 16"/>
          <p:cNvSpPr txBox="1"/>
          <p:nvPr/>
        </p:nvSpPr>
        <p:spPr>
          <a:xfrm>
            <a:off x="4413885" y="3834130"/>
            <a:ext cx="6193155" cy="458470"/>
          </a:xfrm>
          <a:prstGeom prst="rect">
            <a:avLst/>
          </a:prstGeom>
          <a:noFill/>
        </p:spPr>
        <p:txBody>
          <a:bodyPr wrap="square" rtlCol="0">
            <a:noAutofit/>
          </a:bodyPr>
          <a:lstStyle/>
          <a:p>
            <a:pPr>
              <a:lnSpc>
                <a:spcPct val="150000"/>
              </a:lnSpc>
            </a:pPr>
            <a:r>
              <a:rPr kumimoji="1" lang="en-US" altLang="en-GB" sz="1000" dirty="0">
                <a:solidFill>
                  <a:schemeClr val="tx1">
                    <a:lumMod val="50000"/>
                    <a:lumOff val="50000"/>
                  </a:schemeClr>
                </a:solidFill>
                <a:cs typeface="+mn-ea"/>
                <a:sym typeface="+mn-lt"/>
              </a:rPr>
              <a:t>Interface Design</a:t>
            </a:r>
          </a:p>
        </p:txBody>
      </p:sp>
      <p:sp>
        <p:nvSpPr>
          <p:cNvPr id="18" name="文本框 17"/>
          <p:cNvSpPr txBox="1"/>
          <p:nvPr/>
        </p:nvSpPr>
        <p:spPr>
          <a:xfrm>
            <a:off x="2395034" y="2819355"/>
            <a:ext cx="944880" cy="1014730"/>
          </a:xfrm>
          <a:prstGeom prst="rect">
            <a:avLst/>
          </a:prstGeom>
          <a:noFill/>
        </p:spPr>
        <p:txBody>
          <a:bodyPr wrap="none" rtlCol="0">
            <a:spAutoFit/>
          </a:bodyPr>
          <a:lstStyle/>
          <a:p>
            <a:r>
              <a:rPr kumimoji="1" lang="en-US" altLang="zh-CN" sz="6000">
                <a:solidFill>
                  <a:schemeClr val="tx1">
                    <a:lumMod val="75000"/>
                    <a:lumOff val="25000"/>
                  </a:schemeClr>
                </a:solidFill>
                <a:cs typeface="+mn-ea"/>
                <a:sym typeface="+mn-lt"/>
              </a:rPr>
              <a:t>05</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90000" y="5146040"/>
            <a:ext cx="3488055" cy="1711960"/>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46681" y="5019188"/>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p>
        </p:txBody>
      </p:sp>
      <p:sp>
        <p:nvSpPr>
          <p:cNvPr id="23" name="文本框 22"/>
          <p:cNvSpPr txBox="1"/>
          <p:nvPr/>
        </p:nvSpPr>
        <p:spPr>
          <a:xfrm>
            <a:off x="2860796" y="5015512"/>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p>
        </p:txBody>
      </p:sp>
      <p:sp>
        <p:nvSpPr>
          <p:cNvPr id="2" name="文本框 1"/>
          <p:cNvSpPr txBox="1"/>
          <p:nvPr/>
        </p:nvSpPr>
        <p:spPr>
          <a:xfrm>
            <a:off x="399087" y="354730"/>
            <a:ext cx="2525494" cy="646331"/>
          </a:xfrm>
          <a:prstGeom prst="rect">
            <a:avLst/>
          </a:prstGeom>
          <a:noFill/>
        </p:spPr>
        <p:txBody>
          <a:bodyPr wrap="square" rtlCol="0">
            <a:spAutoFit/>
          </a:bodyPr>
          <a:lstStyle/>
          <a:p>
            <a:r>
              <a:rPr lang="zh-CN" altLang="en-US" sz="3600" b="1" dirty="0">
                <a:latin typeface="微软雅黑" panose="020B0503020204020204" pitchFamily="34" charset="-122"/>
                <a:ea typeface="微软雅黑" panose="020B0503020204020204" pitchFamily="34" charset="-122"/>
              </a:rPr>
              <a:t>应用界面</a:t>
            </a:r>
          </a:p>
        </p:txBody>
      </p:sp>
      <p:grpSp>
        <p:nvGrpSpPr>
          <p:cNvPr id="3" name="组合 5"/>
          <p:cNvGrpSpPr/>
          <p:nvPr/>
        </p:nvGrpSpPr>
        <p:grpSpPr bwMode="auto">
          <a:xfrm>
            <a:off x="440828" y="1001061"/>
            <a:ext cx="5076825" cy="4275840"/>
            <a:chOff x="1970" y="5290"/>
            <a:chExt cx="7994" cy="6847"/>
          </a:xfrm>
        </p:grpSpPr>
        <p:pic>
          <p:nvPicPr>
            <p:cNvPr id="1027"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0" y="5290"/>
              <a:ext cx="3935" cy="6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5" y="5300"/>
              <a:ext cx="3949" cy="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文本框 3"/>
          <p:cNvSpPr txBox="1"/>
          <p:nvPr/>
        </p:nvSpPr>
        <p:spPr>
          <a:xfrm>
            <a:off x="5795438" y="416286"/>
            <a:ext cx="3220530" cy="646331"/>
          </a:xfrm>
          <a:prstGeom prst="rect">
            <a:avLst/>
          </a:prstGeom>
          <a:noFill/>
        </p:spPr>
        <p:txBody>
          <a:bodyPr wrap="square" rtlCol="0">
            <a:spAutoFit/>
          </a:bodyPr>
          <a:lstStyle/>
          <a:p>
            <a:r>
              <a:rPr lang="zh-CN" altLang="en-US" sz="3600" b="1" dirty="0">
                <a:latin typeface="微软雅黑" panose="020B0503020204020204" pitchFamily="34" charset="-122"/>
                <a:ea typeface="微软雅黑" panose="020B0503020204020204" pitchFamily="34" charset="-122"/>
              </a:rPr>
              <a:t>接口设计</a:t>
            </a:r>
          </a:p>
        </p:txBody>
      </p:sp>
      <p:sp>
        <p:nvSpPr>
          <p:cNvPr id="5" name="文本框 4"/>
          <p:cNvSpPr txBox="1"/>
          <p:nvPr/>
        </p:nvSpPr>
        <p:spPr>
          <a:xfrm>
            <a:off x="471311" y="5443442"/>
            <a:ext cx="5076825" cy="129266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主要界面分为</a:t>
            </a:r>
            <a:r>
              <a:rPr lang="zh-CN" altLang="en-US" sz="2000" b="1" dirty="0">
                <a:solidFill>
                  <a:srgbClr val="FF0000"/>
                </a:solidFill>
                <a:latin typeface="微软雅黑" panose="020B0503020204020204" pitchFamily="34" charset="-122"/>
                <a:ea typeface="微软雅黑" panose="020B0503020204020204" pitchFamily="34" charset="-122"/>
              </a:rPr>
              <a:t>自主控制</a:t>
            </a:r>
            <a:r>
              <a:rPr lang="zh-CN" altLang="en-US" dirty="0">
                <a:latin typeface="微软雅黑" panose="020B0503020204020204" pitchFamily="34" charset="-122"/>
                <a:ea typeface="微软雅黑" panose="020B0503020204020204" pitchFamily="34" charset="-122"/>
              </a:rPr>
              <a:t>和</a:t>
            </a:r>
            <a:r>
              <a:rPr lang="zh-CN" altLang="en-US" sz="2000" b="1" dirty="0">
                <a:solidFill>
                  <a:srgbClr val="FF0000"/>
                </a:solidFill>
                <a:latin typeface="微软雅黑" panose="020B0503020204020204" pitchFamily="34" charset="-122"/>
                <a:ea typeface="微软雅黑" panose="020B0503020204020204" pitchFamily="34" charset="-122"/>
              </a:rPr>
              <a:t>远程操作</a:t>
            </a:r>
            <a:r>
              <a:rPr lang="zh-CN" altLang="en-US" dirty="0">
                <a:latin typeface="微软雅黑" panose="020B0503020204020204" pitchFamily="34" charset="-122"/>
                <a:ea typeface="微软雅黑" panose="020B0503020204020204" pitchFamily="34" charset="-122"/>
              </a:rPr>
              <a:t>两个部分，自主控制则无需下一个界面，远程操控通过控制方向操作轮椅运动，通过</a:t>
            </a:r>
            <a:r>
              <a:rPr lang="zh-CN" altLang="en-US" sz="2000" b="1" dirty="0">
                <a:solidFill>
                  <a:srgbClr val="FF0000"/>
                </a:solidFill>
                <a:latin typeface="微软雅黑" panose="020B0503020204020204" pitchFamily="34" charset="-122"/>
                <a:ea typeface="微软雅黑" panose="020B0503020204020204" pitchFamily="34" charset="-122"/>
              </a:rPr>
              <a:t>建图模式</a:t>
            </a:r>
            <a:r>
              <a:rPr lang="zh-CN" altLang="en-US" dirty="0">
                <a:latin typeface="微软雅黑" panose="020B0503020204020204" pitchFamily="34" charset="-122"/>
                <a:ea typeface="微软雅黑" panose="020B0503020204020204" pitchFamily="34" charset="-122"/>
              </a:rPr>
              <a:t>进行地图构建和保存，</a:t>
            </a:r>
            <a:r>
              <a:rPr lang="zh-CN" altLang="en-US" sz="2000" b="1" dirty="0">
                <a:solidFill>
                  <a:srgbClr val="FF0000"/>
                </a:solidFill>
                <a:latin typeface="微软雅黑" panose="020B0503020204020204" pitchFamily="34" charset="-122"/>
                <a:ea typeface="微软雅黑" panose="020B0503020204020204" pitchFamily="34" charset="-122"/>
              </a:rPr>
              <a:t>导航模式</a:t>
            </a:r>
            <a:r>
              <a:rPr lang="zh-CN" altLang="en-US" dirty="0">
                <a:latin typeface="微软雅黑" panose="020B0503020204020204" pitchFamily="34" charset="-122"/>
                <a:ea typeface="微软雅黑" panose="020B0503020204020204" pitchFamily="34" charset="-122"/>
              </a:rPr>
              <a:t>进行导航控制电动轮椅。</a:t>
            </a:r>
            <a:endParaRPr lang="en-US" altLang="zh-CN"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5"/>
          <a:stretch>
            <a:fillRect/>
          </a:stretch>
        </p:blipFill>
        <p:spPr>
          <a:xfrm>
            <a:off x="5795438" y="1207397"/>
            <a:ext cx="6272441" cy="3596640"/>
          </a:xfrm>
          <a:prstGeom prst="rect">
            <a:avLst/>
          </a:prstGeom>
        </p:spPr>
      </p:pic>
      <p:sp>
        <p:nvSpPr>
          <p:cNvPr id="9" name="文本框 8"/>
          <p:cNvSpPr txBox="1"/>
          <p:nvPr/>
        </p:nvSpPr>
        <p:spPr>
          <a:xfrm>
            <a:off x="6126656" y="5136427"/>
            <a:ext cx="5076825" cy="160043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接口设计一共分为</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个部分，分别为</a:t>
            </a:r>
            <a:r>
              <a:rPr lang="zh-CN" altLang="en-US" sz="2000" b="1" dirty="0">
                <a:solidFill>
                  <a:srgbClr val="FF0000"/>
                </a:solidFill>
                <a:latin typeface="微软雅黑" panose="020B0503020204020204" pitchFamily="34" charset="-122"/>
                <a:ea typeface="微软雅黑" panose="020B0503020204020204" pitchFamily="34" charset="-122"/>
              </a:rPr>
              <a:t>环境感知</a:t>
            </a:r>
            <a:r>
              <a:rPr lang="zh-CN" altLang="en-US" dirty="0">
                <a:latin typeface="微软雅黑" panose="020B0503020204020204" pitchFamily="34" charset="-122"/>
                <a:ea typeface="微软雅黑" panose="020B0503020204020204" pitchFamily="34" charset="-122"/>
              </a:rPr>
              <a:t>部分、</a:t>
            </a:r>
            <a:r>
              <a:rPr lang="zh-CN" altLang="en-US" sz="2000" b="1" dirty="0">
                <a:solidFill>
                  <a:srgbClr val="FF0000"/>
                </a:solidFill>
                <a:latin typeface="微软雅黑" panose="020B0503020204020204" pitchFamily="34" charset="-122"/>
                <a:ea typeface="微软雅黑" panose="020B0503020204020204" pitchFamily="34" charset="-122"/>
              </a:rPr>
              <a:t>头部微动检测</a:t>
            </a:r>
            <a:r>
              <a:rPr lang="zh-CN" altLang="en-US" dirty="0">
                <a:latin typeface="微软雅黑" panose="020B0503020204020204" pitchFamily="34" charset="-122"/>
                <a:ea typeface="微软雅黑" panose="020B0503020204020204" pitchFamily="34" charset="-122"/>
              </a:rPr>
              <a:t>部分和</a:t>
            </a:r>
            <a:r>
              <a:rPr lang="zh-CN" altLang="en-US" sz="2000" b="1" dirty="0">
                <a:solidFill>
                  <a:srgbClr val="FF0000"/>
                </a:solidFill>
                <a:latin typeface="微软雅黑" panose="020B0503020204020204" pitchFamily="34" charset="-122"/>
                <a:ea typeface="微软雅黑" panose="020B0503020204020204" pitchFamily="34" charset="-122"/>
              </a:rPr>
              <a:t>机械控制</a:t>
            </a:r>
            <a:r>
              <a:rPr lang="zh-CN" altLang="en-US" dirty="0">
                <a:latin typeface="微软雅黑" panose="020B0503020204020204" pitchFamily="34" charset="-122"/>
                <a:ea typeface="微软雅黑" panose="020B0503020204020204" pitchFamily="34" charset="-122"/>
              </a:rPr>
              <a:t>部分。</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头部姿态检测模块与轮椅辅助控制模块通过</a:t>
            </a:r>
            <a:r>
              <a:rPr lang="zh-CN" altLang="en-US" sz="2000" b="1" dirty="0">
                <a:solidFill>
                  <a:srgbClr val="FF0000"/>
                </a:solidFill>
                <a:latin typeface="微软雅黑" panose="020B0503020204020204" pitchFamily="34" charset="-122"/>
                <a:ea typeface="微软雅黑" panose="020B0503020204020204" pitchFamily="34" charset="-122"/>
              </a:rPr>
              <a:t>蓝牙</a:t>
            </a:r>
            <a:r>
              <a:rPr lang="zh-CN" altLang="en-US" dirty="0">
                <a:latin typeface="微软雅黑" panose="020B0503020204020204" pitchFamily="34" charset="-122"/>
                <a:ea typeface="微软雅黑" panose="020B0503020204020204" pitchFamily="34" charset="-122"/>
              </a:rPr>
              <a:t>连接，环境感知模块与轮椅辅助控制模块之间通过</a:t>
            </a:r>
            <a:r>
              <a:rPr lang="zh-CN" altLang="en-US" sz="2000" b="1" dirty="0">
                <a:solidFill>
                  <a:srgbClr val="FF0000"/>
                </a:solidFill>
                <a:latin typeface="微软雅黑" panose="020B0503020204020204" pitchFamily="34" charset="-122"/>
                <a:ea typeface="微软雅黑" panose="020B0503020204020204" pitchFamily="34" charset="-122"/>
              </a:rPr>
              <a:t>树莓派</a:t>
            </a:r>
            <a:r>
              <a:rPr lang="zh-CN" altLang="en-US" dirty="0">
                <a:latin typeface="微软雅黑" panose="020B0503020204020204" pitchFamily="34" charset="-122"/>
                <a:ea typeface="微软雅黑" panose="020B0503020204020204" pitchFamily="34" charset="-122"/>
              </a:rPr>
              <a:t>连接。</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46681" y="5019188"/>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p>
        </p:txBody>
      </p:sp>
      <p:sp>
        <p:nvSpPr>
          <p:cNvPr id="23" name="文本框 22"/>
          <p:cNvSpPr txBox="1"/>
          <p:nvPr/>
        </p:nvSpPr>
        <p:spPr>
          <a:xfrm>
            <a:off x="2860796" y="5015512"/>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p>
        </p:txBody>
      </p:sp>
      <p:pic>
        <p:nvPicPr>
          <p:cNvPr id="6" name="图片 5"/>
          <p:cNvPicPr>
            <a:picLocks noChangeAspect="1"/>
          </p:cNvPicPr>
          <p:nvPr/>
        </p:nvPicPr>
        <p:blipFill>
          <a:blip r:embed="rId3"/>
          <a:stretch>
            <a:fillRect/>
          </a:stretch>
        </p:blipFill>
        <p:spPr>
          <a:xfrm>
            <a:off x="656555" y="1531035"/>
            <a:ext cx="1179548" cy="959214"/>
          </a:xfrm>
          <a:prstGeom prst="rect">
            <a:avLst/>
          </a:prstGeom>
        </p:spPr>
      </p:pic>
      <p:pic>
        <p:nvPicPr>
          <p:cNvPr id="8" name="图片 7"/>
          <p:cNvPicPr>
            <a:picLocks noChangeAspect="1"/>
          </p:cNvPicPr>
          <p:nvPr/>
        </p:nvPicPr>
        <p:blipFill rotWithShape="1">
          <a:blip r:embed="rId4"/>
          <a:srcRect l="15482" t="11877" r="12141" b="9482"/>
          <a:stretch>
            <a:fillRect/>
          </a:stretch>
        </p:blipFill>
        <p:spPr>
          <a:xfrm>
            <a:off x="1859189" y="1503557"/>
            <a:ext cx="924938" cy="1004970"/>
          </a:xfrm>
          <a:prstGeom prst="rect">
            <a:avLst/>
          </a:prstGeom>
        </p:spPr>
      </p:pic>
      <p:pic>
        <p:nvPicPr>
          <p:cNvPr id="10" name="Picture 2" descr="image-202206081829231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4127" y="1531035"/>
            <a:ext cx="752189" cy="95921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rotWithShape="1">
          <a:blip r:embed="rId6"/>
          <a:srcRect b="9571"/>
          <a:stretch>
            <a:fillRect/>
          </a:stretch>
        </p:blipFill>
        <p:spPr>
          <a:xfrm>
            <a:off x="170227" y="2536005"/>
            <a:ext cx="4256689" cy="2637680"/>
          </a:xfrm>
          <a:prstGeom prst="rect">
            <a:avLst/>
          </a:prstGeom>
        </p:spPr>
      </p:pic>
      <p:sp>
        <p:nvSpPr>
          <p:cNvPr id="13" name="文本框 12"/>
          <p:cNvSpPr txBox="1"/>
          <p:nvPr/>
        </p:nvSpPr>
        <p:spPr>
          <a:xfrm>
            <a:off x="435708" y="5466695"/>
            <a:ext cx="3771900" cy="984885"/>
          </a:xfrm>
          <a:prstGeom prst="rect">
            <a:avLst/>
          </a:prstGeom>
          <a:noFill/>
        </p:spPr>
        <p:txBody>
          <a:bodyPr wrap="square" rtlCol="0">
            <a:spAutoFit/>
          </a:bodyPr>
          <a:lstStyle/>
          <a:p>
            <a:r>
              <a:rPr lang="zh-CN" altLang="zh-CN" sz="20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激光雷达</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charset="0"/>
              </a:rPr>
              <a:t>模块、</a:t>
            </a:r>
            <a:r>
              <a:rPr lang="zh-CN" altLang="zh-CN" sz="20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摄像头</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charset="0"/>
              </a:rPr>
              <a:t>模块和</a:t>
            </a:r>
            <a:r>
              <a:rPr lang="zh-CN" altLang="zh-CN" sz="20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惯性测量单元</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charset="0"/>
              </a:rPr>
              <a:t>模块之间相互传递数据，共同实现对外部环境的感知。</a:t>
            </a:r>
            <a:endParaRPr lang="zh-CN" altLang="en-US" dirty="0">
              <a:latin typeface="微软雅黑" panose="020B0503020204020204" pitchFamily="34" charset="-122"/>
              <a:ea typeface="微软雅黑" panose="020B0503020204020204" pitchFamily="34" charset="-122"/>
            </a:endParaRPr>
          </a:p>
        </p:txBody>
      </p:sp>
      <p:grpSp>
        <p:nvGrpSpPr>
          <p:cNvPr id="18" name="组合 17"/>
          <p:cNvGrpSpPr/>
          <p:nvPr/>
        </p:nvGrpSpPr>
        <p:grpSpPr>
          <a:xfrm>
            <a:off x="4660604" y="1503557"/>
            <a:ext cx="3104482" cy="3718865"/>
            <a:chOff x="4660604" y="1503557"/>
            <a:chExt cx="3104482" cy="3718865"/>
          </a:xfrm>
        </p:grpSpPr>
        <p:pic>
          <p:nvPicPr>
            <p:cNvPr id="14" name="Picture 4" descr="Accelerometer based Wireless 3D Air Mouse | Full DIY Project"/>
            <p:cNvPicPr>
              <a:picLocks noChangeAspect="1" noChangeArrowheads="1"/>
            </p:cNvPicPr>
            <p:nvPr/>
          </p:nvPicPr>
          <p:blipFill rotWithShape="1">
            <a:blip r:embed="rId7">
              <a:extLst>
                <a:ext uri="{28A0092B-C50C-407E-A947-70E740481C1C}">
                  <a14:useLocalDpi xmlns:a14="http://schemas.microsoft.com/office/drawing/2010/main" val="0"/>
                </a:ext>
              </a:extLst>
            </a:blip>
            <a:srcRect l="-784" t="9991" r="784" b="15357"/>
            <a:stretch>
              <a:fillRect/>
            </a:stretch>
          </p:blipFill>
          <p:spPr bwMode="auto">
            <a:xfrm>
              <a:off x="4660605" y="1503557"/>
              <a:ext cx="3104481" cy="1699014"/>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0604" y="3202570"/>
              <a:ext cx="3104481" cy="2019852"/>
            </a:xfrm>
            <a:prstGeom prst="rect">
              <a:avLst/>
            </a:prstGeom>
          </p:spPr>
        </p:pic>
      </p:grpSp>
      <p:sp>
        <p:nvSpPr>
          <p:cNvPr id="17" name="文本框 16"/>
          <p:cNvSpPr txBox="1"/>
          <p:nvPr/>
        </p:nvSpPr>
        <p:spPr>
          <a:xfrm>
            <a:off x="4613175" y="5319117"/>
            <a:ext cx="3288765" cy="126188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通过</a:t>
            </a:r>
            <a:r>
              <a:rPr lang="en-US" altLang="zh-CN" sz="2000" b="1" dirty="0" err="1">
                <a:solidFill>
                  <a:srgbClr val="FF0000"/>
                </a:solidFill>
                <a:latin typeface="微软雅黑" panose="020B0503020204020204" pitchFamily="34" charset="-122"/>
                <a:ea typeface="微软雅黑" panose="020B0503020204020204" pitchFamily="34" charset="-122"/>
              </a:rPr>
              <a:t>arduino</a:t>
            </a:r>
            <a:r>
              <a:rPr lang="en-US" altLang="zh-CN" sz="2000" b="1" dirty="0">
                <a:solidFill>
                  <a:srgbClr val="FF0000"/>
                </a:solidFill>
                <a:latin typeface="微软雅黑" panose="020B0503020204020204" pitchFamily="34" charset="-122"/>
                <a:ea typeface="微软雅黑" panose="020B0503020204020204" pitchFamily="34" charset="-122"/>
              </a:rPr>
              <a:t> pro mini</a:t>
            </a:r>
            <a:r>
              <a:rPr lang="zh-CN" altLang="en-US" dirty="0">
                <a:latin typeface="微软雅黑" panose="020B0503020204020204" pitchFamily="34" charset="-122"/>
                <a:ea typeface="微软雅黑" panose="020B0503020204020204" pitchFamily="34" charset="-122"/>
              </a:rPr>
              <a:t>控制</a:t>
            </a:r>
            <a:r>
              <a:rPr lang="en-US" altLang="zh-CN" sz="2000" b="1" dirty="0">
                <a:solidFill>
                  <a:srgbClr val="FF0000"/>
                </a:solidFill>
                <a:latin typeface="微软雅黑" panose="020B0503020204020204" pitchFamily="34" charset="-122"/>
                <a:ea typeface="微软雅黑" panose="020B0503020204020204" pitchFamily="34" charset="-122"/>
              </a:rPr>
              <a:t>MPU6050</a:t>
            </a:r>
            <a:r>
              <a:rPr lang="zh-CN" altLang="en-US" sz="2000" b="1" dirty="0">
                <a:solidFill>
                  <a:srgbClr val="FF0000"/>
                </a:solidFill>
                <a:latin typeface="微软雅黑" panose="020B0503020204020204" pitchFamily="34" charset="-122"/>
                <a:ea typeface="微软雅黑" panose="020B0503020204020204" pitchFamily="34" charset="-122"/>
              </a:rPr>
              <a:t>陀螺仪</a:t>
            </a:r>
            <a:r>
              <a:rPr lang="zh-CN" altLang="en-US" dirty="0">
                <a:latin typeface="微软雅黑" panose="020B0503020204020204" pitchFamily="34" charset="-122"/>
                <a:ea typeface="微软雅黑" panose="020B0503020204020204" pitchFamily="34" charset="-122"/>
              </a:rPr>
              <a:t>获取头部姿态数据，并使用卡尔曼滤波方法获得准确的欧拉角。</a:t>
            </a:r>
          </a:p>
        </p:txBody>
      </p:sp>
      <p:pic>
        <p:nvPicPr>
          <p:cNvPr id="19" name="图片 18"/>
          <p:cNvPicPr>
            <a:picLocks noChangeAspect="1"/>
          </p:cNvPicPr>
          <p:nvPr/>
        </p:nvPicPr>
        <p:blipFill rotWithShape="1">
          <a:blip r:embed="rId9"/>
          <a:srcRect l="-155" r="973"/>
          <a:stretch>
            <a:fillRect/>
          </a:stretch>
        </p:blipFill>
        <p:spPr>
          <a:xfrm>
            <a:off x="8738416" y="1364650"/>
            <a:ext cx="2924936" cy="2061014"/>
          </a:xfrm>
          <a:prstGeom prst="rect">
            <a:avLst/>
          </a:prstGeom>
        </p:spPr>
      </p:pic>
      <p:pic>
        <p:nvPicPr>
          <p:cNvPr id="20" name="图片 19"/>
          <p:cNvPicPr>
            <a:picLocks noChangeAspect="1"/>
          </p:cNvPicPr>
          <p:nvPr/>
        </p:nvPicPr>
        <p:blipFill rotWithShape="1">
          <a:blip r:embed="rId10">
            <a:extLst>
              <a:ext uri="{28A0092B-C50C-407E-A947-70E740481C1C}">
                <a14:useLocalDpi xmlns:a14="http://schemas.microsoft.com/office/drawing/2010/main" val="0"/>
              </a:ext>
            </a:extLst>
          </a:blip>
          <a:srcRect l="30945" r="10409"/>
          <a:stretch>
            <a:fillRect/>
          </a:stretch>
        </p:blipFill>
        <p:spPr>
          <a:xfrm>
            <a:off x="10143808" y="3324511"/>
            <a:ext cx="1766251" cy="1694676"/>
          </a:xfrm>
          <a:prstGeom prst="rect">
            <a:avLst/>
          </a:prstGeom>
        </p:spPr>
      </p:pic>
      <p:pic>
        <p:nvPicPr>
          <p:cNvPr id="24" name="图片 23"/>
          <p:cNvPicPr>
            <a:picLocks noChangeAspect="1"/>
          </p:cNvPicPr>
          <p:nvPr/>
        </p:nvPicPr>
        <p:blipFill rotWithShape="1">
          <a:blip r:embed="rId11">
            <a:extLst>
              <a:ext uri="{28A0092B-C50C-407E-A947-70E740481C1C}">
                <a14:useLocalDpi xmlns:a14="http://schemas.microsoft.com/office/drawing/2010/main" val="0"/>
              </a:ext>
            </a:extLst>
          </a:blip>
          <a:srcRect l="35690" r="10473"/>
          <a:stretch>
            <a:fillRect/>
          </a:stretch>
        </p:blipFill>
        <p:spPr>
          <a:xfrm>
            <a:off x="8513002" y="3324511"/>
            <a:ext cx="1621442" cy="1694677"/>
          </a:xfrm>
          <a:prstGeom prst="rect">
            <a:avLst/>
          </a:prstGeom>
        </p:spPr>
      </p:pic>
      <p:sp>
        <p:nvSpPr>
          <p:cNvPr id="25" name="文本框 24"/>
          <p:cNvSpPr txBox="1"/>
          <p:nvPr/>
        </p:nvSpPr>
        <p:spPr>
          <a:xfrm>
            <a:off x="8602428" y="5311244"/>
            <a:ext cx="3094782" cy="156966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巧妙将轮椅控制器摇杆的</a:t>
            </a:r>
            <a:r>
              <a:rPr lang="zh-CN" altLang="en-US" sz="2000" b="1" dirty="0">
                <a:solidFill>
                  <a:srgbClr val="FF0000"/>
                </a:solidFill>
                <a:latin typeface="微软雅黑" panose="020B0503020204020204" pitchFamily="34" charset="-122"/>
                <a:ea typeface="微软雅黑" panose="020B0503020204020204" pitchFamily="34" charset="-122"/>
              </a:rPr>
              <a:t>类球面运动</a:t>
            </a:r>
            <a:r>
              <a:rPr lang="zh-CN" altLang="en-US" dirty="0">
                <a:latin typeface="微软雅黑" panose="020B0503020204020204" pitchFamily="34" charset="-122"/>
                <a:ea typeface="微软雅黑" panose="020B0503020204020204" pitchFamily="34" charset="-122"/>
              </a:rPr>
              <a:t>解耦为</a:t>
            </a:r>
            <a:r>
              <a:rPr lang="zh-CN" altLang="en-US" sz="2000" b="1" dirty="0">
                <a:solidFill>
                  <a:srgbClr val="FF0000"/>
                </a:solidFill>
                <a:latin typeface="微软雅黑" panose="020B0503020204020204" pitchFamily="34" charset="-122"/>
                <a:ea typeface="微软雅黑" panose="020B0503020204020204" pitchFamily="34" charset="-122"/>
              </a:rPr>
              <a:t>二自由度的无级运动</a:t>
            </a:r>
            <a:r>
              <a:rPr lang="zh-CN" altLang="en-US" dirty="0">
                <a:latin typeface="微软雅黑" panose="020B0503020204020204" pitchFamily="34" charset="-122"/>
                <a:ea typeface="微软雅黑" panose="020B0503020204020204" pitchFamily="34" charset="-122"/>
              </a:rPr>
              <a:t>，大大提高了控制的可靠性。</a:t>
            </a:r>
          </a:p>
          <a:p>
            <a:endParaRPr lang="zh-CN" altLang="en-US"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656555" y="685242"/>
            <a:ext cx="3220530" cy="523220"/>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环境感知部分</a:t>
            </a:r>
          </a:p>
        </p:txBody>
      </p:sp>
      <p:sp>
        <p:nvSpPr>
          <p:cNvPr id="27" name="文本框 26"/>
          <p:cNvSpPr txBox="1"/>
          <p:nvPr/>
        </p:nvSpPr>
        <p:spPr>
          <a:xfrm>
            <a:off x="8602428" y="685242"/>
            <a:ext cx="3220530" cy="523220"/>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机械控制部分</a:t>
            </a:r>
          </a:p>
        </p:txBody>
      </p:sp>
      <p:sp>
        <p:nvSpPr>
          <p:cNvPr id="28" name="文本框 27"/>
          <p:cNvSpPr txBox="1"/>
          <p:nvPr/>
        </p:nvSpPr>
        <p:spPr>
          <a:xfrm>
            <a:off x="4613175" y="683773"/>
            <a:ext cx="3220530" cy="523220"/>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头部微动检测部分</a:t>
            </a: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973742" y="2646013"/>
            <a:ext cx="6109365" cy="1107996"/>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a:ea typeface="微软雅黑"/>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6600" b="1" i="0" u="none" strike="noStrike" kern="1200" cap="none" spc="0" normalizeH="0" baseline="0" noProof="0" dirty="0">
                <a:ln>
                  <a:noFill/>
                </a:ln>
                <a:solidFill>
                  <a:prstClr val="black">
                    <a:lumMod val="75000"/>
                    <a:lumOff val="25000"/>
                  </a:prstClr>
                </a:solidFill>
                <a:effectLst/>
                <a:uLnTx/>
                <a:uFillTx/>
                <a:latin typeface="+mn-lt"/>
                <a:ea typeface="造字工房悦黑体验版纤细体"/>
                <a:cs typeface="+mn-ea"/>
                <a:sym typeface="+mn-lt"/>
              </a:rPr>
              <a:t>运行与开发环境</a:t>
            </a:r>
          </a:p>
        </p:txBody>
      </p:sp>
      <p:sp>
        <p:nvSpPr>
          <p:cNvPr id="17" name="文本框 16"/>
          <p:cNvSpPr txBox="1"/>
          <p:nvPr/>
        </p:nvSpPr>
        <p:spPr>
          <a:xfrm>
            <a:off x="3983258" y="3720209"/>
            <a:ext cx="6192981" cy="53476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en-GB" altLang="zh-CN" sz="1000" b="0" i="0" u="none" strike="noStrike" kern="1200" cap="none" spc="0" normalizeH="0" baseline="0" noProof="0" dirty="0">
                <a:ln>
                  <a:noFill/>
                </a:ln>
                <a:solidFill>
                  <a:prstClr val="black">
                    <a:lumMod val="50000"/>
                    <a:lumOff val="50000"/>
                  </a:prstClr>
                </a:solidFill>
                <a:effectLst/>
                <a:uLnTx/>
                <a:uFillTx/>
                <a:ea typeface="造字工房悦黑体验版纤细体"/>
                <a:cs typeface="+mn-ea"/>
                <a:sym typeface="+mn-lt"/>
              </a:rPr>
              <a:t>your content is entered here, or by copying your text, select paste in this box and choose to retain only text. your content is typed here, or by copying your text, select paste in this box.</a:t>
            </a:r>
          </a:p>
        </p:txBody>
      </p:sp>
      <p:sp>
        <p:nvSpPr>
          <p:cNvPr id="18" name="文本框 17"/>
          <p:cNvSpPr txBox="1"/>
          <p:nvPr/>
        </p:nvSpPr>
        <p:spPr>
          <a:xfrm>
            <a:off x="2318834" y="2702570"/>
            <a:ext cx="1085554"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60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07</a:t>
            </a:r>
            <a:endParaRPr kumimoji="1" lang="zh-CN" altLang="en-US" sz="60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2552778" y="3720356"/>
            <a:ext cx="417184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OpenMV</a:t>
            </a:r>
            <a:r>
              <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相关操作环境（</a:t>
            </a:r>
            <a:r>
              <a:rPr kumimoji="1" lang="en-US" altLang="zh-CN" sz="16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MicroPython</a:t>
            </a:r>
            <a:r>
              <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等）</a:t>
            </a:r>
          </a:p>
        </p:txBody>
      </p:sp>
      <p:sp>
        <p:nvSpPr>
          <p:cNvPr id="29" name="文本框 28"/>
          <p:cNvSpPr txBox="1"/>
          <p:nvPr/>
        </p:nvSpPr>
        <p:spPr>
          <a:xfrm>
            <a:off x="2552778" y="4069386"/>
            <a:ext cx="6870622" cy="710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在实际运行时实现与摄像头的通信，接受来自摄像头的图像信号，以便进行进一步处理，运用</a:t>
            </a:r>
            <a:r>
              <a:rPr kumimoji="1" lang="en-US" altLang="zh-CN" sz="1400" b="0" i="0" u="none" strike="noStrike" kern="1200" cap="none" spc="0" normalizeH="0" baseline="0" noProof="0" dirty="0" err="1">
                <a:ln>
                  <a:noFill/>
                </a:ln>
                <a:solidFill>
                  <a:prstClr val="black">
                    <a:lumMod val="65000"/>
                    <a:lumOff val="35000"/>
                  </a:prstClr>
                </a:solidFill>
                <a:effectLst/>
                <a:uLnTx/>
                <a:uFillTx/>
                <a:ea typeface="造字工房悦黑体验版纤细体"/>
                <a:cs typeface="+mn-ea"/>
                <a:sym typeface="+mn-lt"/>
              </a:rPr>
              <a:t>OpenMV</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内置库帮助实时识别障碍物，辅助实现项目的避障功能。</a:t>
            </a:r>
          </a:p>
        </p:txBody>
      </p:sp>
      <p:sp>
        <p:nvSpPr>
          <p:cNvPr id="30" name="矩形 29"/>
          <p:cNvSpPr/>
          <p:nvPr/>
        </p:nvSpPr>
        <p:spPr>
          <a:xfrm>
            <a:off x="1319985" y="3679939"/>
            <a:ext cx="8757465" cy="1199827"/>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 name="矩形 1">
            <a:extLst>
              <a:ext uri="{FF2B5EF4-FFF2-40B4-BE49-F238E27FC236}">
                <a16:creationId xmlns:a16="http://schemas.microsoft.com/office/drawing/2014/main" id="{5127D368-2D3A-58A1-7C34-11EE9DD7BD7C}"/>
              </a:ext>
            </a:extLst>
          </p:cNvPr>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sp>
        <p:nvSpPr>
          <p:cNvPr id="3" name="文本框 2">
            <a:extLst>
              <a:ext uri="{FF2B5EF4-FFF2-40B4-BE49-F238E27FC236}">
                <a16:creationId xmlns:a16="http://schemas.microsoft.com/office/drawing/2014/main" id="{D2AA4B66-F7DC-FF6E-568E-440ED4FDBF71}"/>
              </a:ext>
            </a:extLst>
          </p:cNvPr>
          <p:cNvSpPr txBox="1"/>
          <p:nvPr/>
        </p:nvSpPr>
        <p:spPr>
          <a:xfrm>
            <a:off x="1142185" y="464372"/>
            <a:ext cx="3263115"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运行环境</a:t>
            </a:r>
          </a:p>
        </p:txBody>
      </p:sp>
      <p:sp>
        <p:nvSpPr>
          <p:cNvPr id="6" name="文本框 5">
            <a:extLst>
              <a:ext uri="{FF2B5EF4-FFF2-40B4-BE49-F238E27FC236}">
                <a16:creationId xmlns:a16="http://schemas.microsoft.com/office/drawing/2014/main" id="{9667DF45-867D-AACD-0743-B59C11CFA11E}"/>
              </a:ext>
            </a:extLst>
          </p:cNvPr>
          <p:cNvSpPr txBox="1"/>
          <p:nvPr/>
        </p:nvSpPr>
        <p:spPr>
          <a:xfrm>
            <a:off x="2552778" y="1801658"/>
            <a:ext cx="10054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硬件环境</a:t>
            </a:r>
          </a:p>
        </p:txBody>
      </p:sp>
      <p:sp>
        <p:nvSpPr>
          <p:cNvPr id="7" name="文本框 6">
            <a:extLst>
              <a:ext uri="{FF2B5EF4-FFF2-40B4-BE49-F238E27FC236}">
                <a16:creationId xmlns:a16="http://schemas.microsoft.com/office/drawing/2014/main" id="{8E784812-DC40-D452-5D71-A7DAA68F66CB}"/>
              </a:ext>
            </a:extLst>
          </p:cNvPr>
          <p:cNvSpPr txBox="1"/>
          <p:nvPr/>
        </p:nvSpPr>
        <p:spPr>
          <a:xfrm>
            <a:off x="2552778" y="2088929"/>
            <a:ext cx="7594522" cy="70057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计划使用树莓派</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Raspberry Pi 4B</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，负责整套系统的控制与运算，并使用激光雷达（</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RPLIDAR S1</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）、摄像头（</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OpenMV4 H7 R2</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）探测环境信息，使用舵机构建一操纵装置。</a:t>
            </a:r>
          </a:p>
        </p:txBody>
      </p:sp>
      <p:sp>
        <p:nvSpPr>
          <p:cNvPr id="8" name="矩形 7">
            <a:extLst>
              <a:ext uri="{FF2B5EF4-FFF2-40B4-BE49-F238E27FC236}">
                <a16:creationId xmlns:a16="http://schemas.microsoft.com/office/drawing/2014/main" id="{91A406E1-714C-019E-36DF-BE7286FAC88C}"/>
              </a:ext>
            </a:extLst>
          </p:cNvPr>
          <p:cNvSpPr/>
          <p:nvPr/>
        </p:nvSpPr>
        <p:spPr>
          <a:xfrm>
            <a:off x="1319985" y="1761241"/>
            <a:ext cx="8757465" cy="1199827"/>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12" name="矩形 11">
            <a:extLst>
              <a:ext uri="{FF2B5EF4-FFF2-40B4-BE49-F238E27FC236}">
                <a16:creationId xmlns:a16="http://schemas.microsoft.com/office/drawing/2014/main" id="{5695423A-6108-8879-B51C-452A95E55EAF}"/>
              </a:ext>
            </a:extLst>
          </p:cNvPr>
          <p:cNvSpPr/>
          <p:nvPr/>
        </p:nvSpPr>
        <p:spPr>
          <a:xfrm>
            <a:off x="535139" y="2025232"/>
            <a:ext cx="1865161"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pic>
        <p:nvPicPr>
          <p:cNvPr id="3074" name="Picture 2" descr="Raspberry Pi 4 参数">
            <a:extLst>
              <a:ext uri="{FF2B5EF4-FFF2-40B4-BE49-F238E27FC236}">
                <a16:creationId xmlns:a16="http://schemas.microsoft.com/office/drawing/2014/main" id="{066B2188-14DE-5E3E-854B-3BE46DC53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774" y="1896297"/>
            <a:ext cx="1944585" cy="115789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C76044E7-21FB-3088-8A85-DE879921744C}"/>
              </a:ext>
            </a:extLst>
          </p:cNvPr>
          <p:cNvSpPr/>
          <p:nvPr/>
        </p:nvSpPr>
        <p:spPr>
          <a:xfrm>
            <a:off x="399962" y="2880046"/>
            <a:ext cx="344145" cy="2736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cxnSp>
        <p:nvCxnSpPr>
          <p:cNvPr id="14" name="直线连接符 24">
            <a:extLst>
              <a:ext uri="{FF2B5EF4-FFF2-40B4-BE49-F238E27FC236}">
                <a16:creationId xmlns:a16="http://schemas.microsoft.com/office/drawing/2014/main" id="{371AA43A-BEE0-96AC-5D7D-D9A06448364D}"/>
              </a:ext>
            </a:extLst>
          </p:cNvPr>
          <p:cNvCxnSpPr>
            <a:cxnSpLocks/>
          </p:cNvCxnSpPr>
          <p:nvPr/>
        </p:nvCxnSpPr>
        <p:spPr>
          <a:xfrm>
            <a:off x="8014344" y="1596812"/>
            <a:ext cx="2063106"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076" name="Picture 4" descr="OpenMV 的图像结果">
            <a:extLst>
              <a:ext uri="{FF2B5EF4-FFF2-40B4-BE49-F238E27FC236}">
                <a16:creationId xmlns:a16="http://schemas.microsoft.com/office/drawing/2014/main" id="{E965EAAD-C3A4-97F6-643D-4D5D539995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475408">
            <a:off x="642637" y="3543158"/>
            <a:ext cx="1113226" cy="1473387"/>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33">
            <a:extLst>
              <a:ext uri="{FF2B5EF4-FFF2-40B4-BE49-F238E27FC236}">
                <a16:creationId xmlns:a16="http://schemas.microsoft.com/office/drawing/2014/main" id="{82909EAD-937D-8E86-BF8B-B0120528DABC}"/>
              </a:ext>
            </a:extLst>
          </p:cNvPr>
          <p:cNvSpPr/>
          <p:nvPr/>
        </p:nvSpPr>
        <p:spPr>
          <a:xfrm>
            <a:off x="399962" y="4643481"/>
            <a:ext cx="344145" cy="2736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cxnSp>
        <p:nvCxnSpPr>
          <p:cNvPr id="35" name="直线连接符 24">
            <a:extLst>
              <a:ext uri="{FF2B5EF4-FFF2-40B4-BE49-F238E27FC236}">
                <a16:creationId xmlns:a16="http://schemas.microsoft.com/office/drawing/2014/main" id="{ECBF03F6-C539-B1B1-DA92-6B7F53BB64D7}"/>
              </a:ext>
            </a:extLst>
          </p:cNvPr>
          <p:cNvCxnSpPr>
            <a:cxnSpLocks/>
          </p:cNvCxnSpPr>
          <p:nvPr/>
        </p:nvCxnSpPr>
        <p:spPr>
          <a:xfrm>
            <a:off x="8014344" y="3521249"/>
            <a:ext cx="2063106"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linds(horizontal)">
                                      <p:cBhvr>
                                        <p:cTn id="10" dur="500"/>
                                        <p:tgtEl>
                                          <p:spTgt spid="2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056822" y="2161376"/>
            <a:ext cx="1941836" cy="395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5" name="圆角矩形 14"/>
          <p:cNvSpPr/>
          <p:nvPr/>
        </p:nvSpPr>
        <p:spPr>
          <a:xfrm>
            <a:off x="-1199204" y="5818701"/>
            <a:ext cx="4253122" cy="6909975"/>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6" name="文本框 15"/>
          <p:cNvSpPr txBox="1"/>
          <p:nvPr/>
        </p:nvSpPr>
        <p:spPr>
          <a:xfrm>
            <a:off x="5067213" y="1140741"/>
            <a:ext cx="1941836" cy="1015663"/>
          </a:xfrm>
          <a:prstGeom prst="rect">
            <a:avLst/>
          </a:prstGeom>
          <a:noFill/>
        </p:spPr>
        <p:txBody>
          <a:bodyPr wrap="square" rtlCol="0">
            <a:spAutoFit/>
          </a:bodyPr>
          <a:lstStyle/>
          <a:p>
            <a:pPr algn="dist"/>
            <a:r>
              <a:rPr kumimoji="1" lang="zh-CN" altLang="en-US" sz="6000" dirty="0">
                <a:solidFill>
                  <a:schemeClr val="tx1">
                    <a:lumMod val="65000"/>
                    <a:lumOff val="35000"/>
                  </a:schemeClr>
                </a:solidFill>
                <a:cs typeface="+mn-ea"/>
                <a:sym typeface="+mn-lt"/>
              </a:rPr>
              <a:t>目录</a:t>
            </a:r>
          </a:p>
        </p:txBody>
      </p:sp>
      <p:sp>
        <p:nvSpPr>
          <p:cNvPr id="17" name="文本框 16"/>
          <p:cNvSpPr txBox="1"/>
          <p:nvPr/>
        </p:nvSpPr>
        <p:spPr>
          <a:xfrm>
            <a:off x="5120111" y="2182158"/>
            <a:ext cx="1816201" cy="338554"/>
          </a:xfrm>
          <a:prstGeom prst="rect">
            <a:avLst/>
          </a:prstGeom>
          <a:noFill/>
        </p:spPr>
        <p:txBody>
          <a:bodyPr wrap="square" rtlCol="0">
            <a:spAutoFit/>
          </a:bodyPr>
          <a:lstStyle/>
          <a:p>
            <a:pPr algn="dist"/>
            <a:r>
              <a:rPr kumimoji="1" lang="en-US" altLang="zh-CN" sz="1600" b="1" dirty="0">
                <a:solidFill>
                  <a:schemeClr val="bg1"/>
                </a:solidFill>
                <a:cs typeface="+mn-ea"/>
                <a:sym typeface="+mn-lt"/>
              </a:rPr>
              <a:t>CONTENTS</a:t>
            </a:r>
            <a:endParaRPr kumimoji="1" lang="zh-CN" altLang="en-US" sz="1600" b="1" dirty="0">
              <a:solidFill>
                <a:schemeClr val="bg1"/>
              </a:solidFill>
              <a:cs typeface="+mn-ea"/>
              <a:sym typeface="+mn-lt"/>
            </a:endParaRPr>
          </a:p>
        </p:txBody>
      </p:sp>
      <p:sp>
        <p:nvSpPr>
          <p:cNvPr id="18" name="圆角矩形 17"/>
          <p:cNvSpPr/>
          <p:nvPr/>
        </p:nvSpPr>
        <p:spPr>
          <a:xfrm>
            <a:off x="-1668544" y="4484000"/>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a:off x="2049234" y="5642055"/>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文本框 20"/>
          <p:cNvSpPr txBox="1"/>
          <p:nvPr/>
        </p:nvSpPr>
        <p:spPr>
          <a:xfrm>
            <a:off x="2536160" y="2695070"/>
            <a:ext cx="3159839" cy="2083584"/>
          </a:xfrm>
          <a:prstGeom prst="rect">
            <a:avLst/>
          </a:prstGeom>
          <a:noFill/>
        </p:spPr>
        <p:txBody>
          <a:bodyPr wrap="none" rtlCol="0">
            <a:spAutoFit/>
          </a:bodyPr>
          <a:lstStyle/>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请在此输入标题</a:t>
            </a:r>
            <a:endParaRPr kumimoji="1" lang="en-US" altLang="zh-CN" sz="2800" dirty="0">
              <a:solidFill>
                <a:schemeClr val="tx1">
                  <a:lumMod val="75000"/>
                  <a:lumOff val="25000"/>
                </a:schemeClr>
              </a:solidFill>
              <a:cs typeface="+mn-ea"/>
              <a:sym typeface="+mn-lt"/>
            </a:endParaRPr>
          </a:p>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请在此输入标题</a:t>
            </a:r>
          </a:p>
        </p:txBody>
      </p:sp>
      <p:sp>
        <p:nvSpPr>
          <p:cNvPr id="22" name="文本框 21"/>
          <p:cNvSpPr txBox="1"/>
          <p:nvPr/>
        </p:nvSpPr>
        <p:spPr>
          <a:xfrm>
            <a:off x="6325379" y="2695069"/>
            <a:ext cx="3159839" cy="2083584"/>
          </a:xfrm>
          <a:prstGeom prst="rect">
            <a:avLst/>
          </a:prstGeom>
          <a:noFill/>
        </p:spPr>
        <p:txBody>
          <a:bodyPr wrap="none" rtlCol="0">
            <a:spAutoFit/>
          </a:bodyPr>
          <a:lstStyle/>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请在此输入标题</a:t>
            </a:r>
            <a:endParaRPr kumimoji="1" lang="en-US" altLang="zh-CN" sz="2800" dirty="0">
              <a:solidFill>
                <a:schemeClr val="tx1">
                  <a:lumMod val="75000"/>
                  <a:lumOff val="25000"/>
                </a:schemeClr>
              </a:solidFill>
              <a:cs typeface="+mn-ea"/>
              <a:sym typeface="+mn-lt"/>
            </a:endParaRPr>
          </a:p>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请在此输入标题</a:t>
            </a:r>
          </a:p>
        </p:txBody>
      </p:sp>
      <p:sp>
        <p:nvSpPr>
          <p:cNvPr id="23" name="文本框 22"/>
          <p:cNvSpPr txBox="1"/>
          <p:nvPr/>
        </p:nvSpPr>
        <p:spPr>
          <a:xfrm>
            <a:off x="3009377" y="3571932"/>
            <a:ext cx="3013363" cy="461665"/>
          </a:xfrm>
          <a:prstGeom prst="rect">
            <a:avLst/>
          </a:prstGeom>
          <a:noFill/>
        </p:spPr>
        <p:txBody>
          <a:bodyPr wrap="square" rtlCol="0">
            <a:spAutoFit/>
          </a:bodyPr>
          <a:lstStyle/>
          <a:p>
            <a:pPr>
              <a:lnSpc>
                <a:spcPct val="120000"/>
              </a:lnSpc>
            </a:pPr>
            <a:r>
              <a:rPr kumimoji="1" lang="en-GB" altLang="zh-CN" sz="1000" dirty="0">
                <a:solidFill>
                  <a:schemeClr val="tx1">
                    <a:lumMod val="50000"/>
                    <a:lumOff val="50000"/>
                  </a:schemeClr>
                </a:solidFill>
                <a:cs typeface="+mn-ea"/>
                <a:sym typeface="+mn-lt"/>
              </a:rPr>
              <a:t>enter the relevant content you need here. thank you for downloading our ppt template file.</a:t>
            </a:r>
          </a:p>
        </p:txBody>
      </p:sp>
      <p:sp>
        <p:nvSpPr>
          <p:cNvPr id="24" name="文本框 23"/>
          <p:cNvSpPr txBox="1"/>
          <p:nvPr/>
        </p:nvSpPr>
        <p:spPr>
          <a:xfrm>
            <a:off x="3009376" y="4654530"/>
            <a:ext cx="3013363" cy="461665"/>
          </a:xfrm>
          <a:prstGeom prst="rect">
            <a:avLst/>
          </a:prstGeom>
          <a:noFill/>
        </p:spPr>
        <p:txBody>
          <a:bodyPr wrap="square" rtlCol="0">
            <a:spAutoFit/>
          </a:bodyPr>
          <a:lstStyle/>
          <a:p>
            <a:pPr>
              <a:lnSpc>
                <a:spcPct val="120000"/>
              </a:lnSpc>
            </a:pPr>
            <a:r>
              <a:rPr kumimoji="1" lang="en-GB" altLang="zh-CN" sz="1000" dirty="0">
                <a:solidFill>
                  <a:schemeClr val="tx1">
                    <a:lumMod val="50000"/>
                    <a:lumOff val="50000"/>
                  </a:schemeClr>
                </a:solidFill>
                <a:cs typeface="+mn-ea"/>
                <a:sym typeface="+mn-lt"/>
              </a:rPr>
              <a:t>enter the relevant content you need here. thank you for downloading our ppt template file.</a:t>
            </a:r>
          </a:p>
        </p:txBody>
      </p:sp>
      <p:sp>
        <p:nvSpPr>
          <p:cNvPr id="25" name="文本框 24"/>
          <p:cNvSpPr txBox="1"/>
          <p:nvPr/>
        </p:nvSpPr>
        <p:spPr>
          <a:xfrm>
            <a:off x="6806450" y="3571932"/>
            <a:ext cx="3013363" cy="461665"/>
          </a:xfrm>
          <a:prstGeom prst="rect">
            <a:avLst/>
          </a:prstGeom>
          <a:noFill/>
        </p:spPr>
        <p:txBody>
          <a:bodyPr wrap="square" rtlCol="0">
            <a:spAutoFit/>
          </a:bodyPr>
          <a:lstStyle/>
          <a:p>
            <a:pPr>
              <a:lnSpc>
                <a:spcPct val="120000"/>
              </a:lnSpc>
            </a:pPr>
            <a:r>
              <a:rPr kumimoji="1" lang="en-GB" altLang="zh-CN" sz="1000" dirty="0">
                <a:solidFill>
                  <a:schemeClr val="tx1">
                    <a:lumMod val="50000"/>
                    <a:lumOff val="50000"/>
                  </a:schemeClr>
                </a:solidFill>
                <a:cs typeface="+mn-ea"/>
                <a:sym typeface="+mn-lt"/>
              </a:rPr>
              <a:t>enter the relevant content you need here. thank you for downloading our ppt template file.</a:t>
            </a:r>
          </a:p>
        </p:txBody>
      </p:sp>
      <p:sp>
        <p:nvSpPr>
          <p:cNvPr id="26" name="文本框 25"/>
          <p:cNvSpPr txBox="1"/>
          <p:nvPr/>
        </p:nvSpPr>
        <p:spPr>
          <a:xfrm>
            <a:off x="6806449" y="4654530"/>
            <a:ext cx="3013363" cy="461665"/>
          </a:xfrm>
          <a:prstGeom prst="rect">
            <a:avLst/>
          </a:prstGeom>
          <a:noFill/>
        </p:spPr>
        <p:txBody>
          <a:bodyPr wrap="square" rtlCol="0">
            <a:spAutoFit/>
          </a:bodyPr>
          <a:lstStyle/>
          <a:p>
            <a:pPr>
              <a:lnSpc>
                <a:spcPct val="120000"/>
              </a:lnSpc>
            </a:pPr>
            <a:r>
              <a:rPr kumimoji="1" lang="en-GB" altLang="zh-CN" sz="1000" dirty="0">
                <a:solidFill>
                  <a:schemeClr val="tx1">
                    <a:lumMod val="50000"/>
                    <a:lumOff val="50000"/>
                  </a:schemeClr>
                </a:solidFill>
                <a:cs typeface="+mn-ea"/>
                <a:sym typeface="+mn-lt"/>
              </a:rPr>
              <a:t>enter the relevant content you need here. thank you for downloading our ppt template file.</a:t>
            </a:r>
          </a:p>
        </p:txBody>
      </p:sp>
      <p:sp>
        <p:nvSpPr>
          <p:cNvPr id="19" name="圆角矩形 18"/>
          <p:cNvSpPr/>
          <p:nvPr/>
        </p:nvSpPr>
        <p:spPr>
          <a:xfrm>
            <a:off x="9237787" y="-5787377"/>
            <a:ext cx="4253122" cy="6909975"/>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7" name="圆角矩形 26"/>
          <p:cNvSpPr/>
          <p:nvPr/>
        </p:nvSpPr>
        <p:spPr>
          <a:xfrm>
            <a:off x="10089391" y="221629"/>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8" name="椭圆 27"/>
          <p:cNvSpPr/>
          <p:nvPr/>
        </p:nvSpPr>
        <p:spPr>
          <a:xfrm>
            <a:off x="9912745" y="988993"/>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9"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checkerboard(across)">
                                      <p:cBhvr>
                                        <p:cTn id="10" dur="500"/>
                                        <p:tgtEl>
                                          <p:spTgt spid="22"/>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checkerboard(across)">
                                      <p:cBhvr>
                                        <p:cTn id="13" dur="500"/>
                                        <p:tgtEl>
                                          <p:spTgt spid="23"/>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checkerboard(across)">
                                      <p:cBhvr>
                                        <p:cTn id="16" dur="500"/>
                                        <p:tgtEl>
                                          <p:spTgt spid="24"/>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checkerboard(across)">
                                      <p:cBhvr>
                                        <p:cTn id="19" dur="500"/>
                                        <p:tgtEl>
                                          <p:spTgt spid="25"/>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checkerboard(across)">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127D368-2D3A-58A1-7C34-11EE9DD7BD7C}"/>
              </a:ext>
            </a:extLst>
          </p:cNvPr>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sp>
        <p:nvSpPr>
          <p:cNvPr id="3" name="文本框 2">
            <a:extLst>
              <a:ext uri="{FF2B5EF4-FFF2-40B4-BE49-F238E27FC236}">
                <a16:creationId xmlns:a16="http://schemas.microsoft.com/office/drawing/2014/main" id="{D2AA4B66-F7DC-FF6E-568E-440ED4FDBF71}"/>
              </a:ext>
            </a:extLst>
          </p:cNvPr>
          <p:cNvSpPr txBox="1"/>
          <p:nvPr/>
        </p:nvSpPr>
        <p:spPr>
          <a:xfrm>
            <a:off x="1142185" y="464372"/>
            <a:ext cx="3263115"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开发环境</a:t>
            </a:r>
          </a:p>
        </p:txBody>
      </p:sp>
      <p:sp>
        <p:nvSpPr>
          <p:cNvPr id="11" name="文本框 10">
            <a:extLst>
              <a:ext uri="{FF2B5EF4-FFF2-40B4-BE49-F238E27FC236}">
                <a16:creationId xmlns:a16="http://schemas.microsoft.com/office/drawing/2014/main" id="{BE65DF64-FFBE-3653-F04F-392651A4577B}"/>
              </a:ext>
            </a:extLst>
          </p:cNvPr>
          <p:cNvSpPr txBox="1"/>
          <p:nvPr/>
        </p:nvSpPr>
        <p:spPr>
          <a:xfrm>
            <a:off x="2552778" y="1801658"/>
            <a:ext cx="124681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Solidworks</a:t>
            </a:r>
            <a:endPar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12" name="文本框 11">
            <a:extLst>
              <a:ext uri="{FF2B5EF4-FFF2-40B4-BE49-F238E27FC236}">
                <a16:creationId xmlns:a16="http://schemas.microsoft.com/office/drawing/2014/main" id="{E78F7B27-622F-5C0F-3171-C7F140A0C976}"/>
              </a:ext>
            </a:extLst>
          </p:cNvPr>
          <p:cNvSpPr txBox="1"/>
          <p:nvPr/>
        </p:nvSpPr>
        <p:spPr>
          <a:xfrm>
            <a:off x="2552778" y="2088929"/>
            <a:ext cx="7594522" cy="70057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用于完成轮椅操纵装置以及头戴式指令发送装置的物理建模工作，便于按规格制造实物以及对于两种装置的进一步改进。</a:t>
            </a:r>
          </a:p>
        </p:txBody>
      </p:sp>
      <p:sp>
        <p:nvSpPr>
          <p:cNvPr id="13" name="矩形 12">
            <a:extLst>
              <a:ext uri="{FF2B5EF4-FFF2-40B4-BE49-F238E27FC236}">
                <a16:creationId xmlns:a16="http://schemas.microsoft.com/office/drawing/2014/main" id="{9B8BDD95-F23C-655D-17B8-CE37C3674E12}"/>
              </a:ext>
            </a:extLst>
          </p:cNvPr>
          <p:cNvSpPr/>
          <p:nvPr/>
        </p:nvSpPr>
        <p:spPr>
          <a:xfrm>
            <a:off x="1319985" y="1761241"/>
            <a:ext cx="8757465" cy="1199827"/>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14" name="矩形 13">
            <a:extLst>
              <a:ext uri="{FF2B5EF4-FFF2-40B4-BE49-F238E27FC236}">
                <a16:creationId xmlns:a16="http://schemas.microsoft.com/office/drawing/2014/main" id="{70EC3474-AF86-6729-9DFD-C6D91B19D704}"/>
              </a:ext>
            </a:extLst>
          </p:cNvPr>
          <p:cNvSpPr/>
          <p:nvPr/>
        </p:nvSpPr>
        <p:spPr>
          <a:xfrm>
            <a:off x="535139" y="2025232"/>
            <a:ext cx="1865161"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cxnSp>
        <p:nvCxnSpPr>
          <p:cNvPr id="35" name="直线连接符 24">
            <a:extLst>
              <a:ext uri="{FF2B5EF4-FFF2-40B4-BE49-F238E27FC236}">
                <a16:creationId xmlns:a16="http://schemas.microsoft.com/office/drawing/2014/main" id="{CC990E26-477A-693C-2D57-BC18C2A0AD46}"/>
              </a:ext>
            </a:extLst>
          </p:cNvPr>
          <p:cNvCxnSpPr>
            <a:cxnSpLocks/>
          </p:cNvCxnSpPr>
          <p:nvPr/>
        </p:nvCxnSpPr>
        <p:spPr>
          <a:xfrm>
            <a:off x="8014344" y="1596812"/>
            <a:ext cx="2063106"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45CA025-5E4F-07E7-1532-A28827FA1CF4}"/>
              </a:ext>
            </a:extLst>
          </p:cNvPr>
          <p:cNvSpPr txBox="1"/>
          <p:nvPr/>
        </p:nvSpPr>
        <p:spPr>
          <a:xfrm>
            <a:off x="2552778" y="4031033"/>
            <a:ext cx="318664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Ros-melodic + Gazebo + </a:t>
            </a:r>
            <a:r>
              <a:rPr kumimoji="1" lang="en-US" altLang="zh-CN" sz="1600" b="0" i="0" u="none" strike="noStrike" kern="1200" cap="none" spc="0" normalizeH="0" baseline="0" noProof="0" dirty="0" err="1">
                <a:ln>
                  <a:noFill/>
                </a:ln>
                <a:solidFill>
                  <a:prstClr val="black">
                    <a:lumMod val="75000"/>
                    <a:lumOff val="25000"/>
                  </a:prstClr>
                </a:solidFill>
                <a:effectLst/>
                <a:uLnTx/>
                <a:uFillTx/>
                <a:ea typeface="造字工房悦黑体验版纤细体"/>
                <a:cs typeface="+mn-ea"/>
                <a:sym typeface="+mn-lt"/>
              </a:rPr>
              <a:t>RViz</a:t>
            </a:r>
            <a:r>
              <a:rPr kumimoji="1" lang="en-US" altLang="zh-CN"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 </a:t>
            </a:r>
            <a:endParaRPr kumimoji="1"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37" name="文本框 36">
            <a:extLst>
              <a:ext uri="{FF2B5EF4-FFF2-40B4-BE49-F238E27FC236}">
                <a16:creationId xmlns:a16="http://schemas.microsoft.com/office/drawing/2014/main" id="{5D33545C-1B93-3068-2229-7CAE76AAE8BA}"/>
              </a:ext>
            </a:extLst>
          </p:cNvPr>
          <p:cNvSpPr txBox="1"/>
          <p:nvPr/>
        </p:nvSpPr>
        <p:spPr>
          <a:xfrm>
            <a:off x="2552778" y="4318304"/>
            <a:ext cx="7594522" cy="70057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在虚拟机内部署，共同组成本项目的开发环境，并应用</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Ros-melodic</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在实际设备完全就位前使用</a:t>
            </a:r>
            <a:r>
              <a:rPr kumimoji="1" lang="en-US" altLang="zh-CN"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Gazebo</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和</a:t>
            </a:r>
            <a:r>
              <a:rPr kumimoji="1" lang="en-US" altLang="zh-CN" sz="1400" b="0" i="0" u="none" strike="noStrike" kern="1200" cap="none" spc="0" normalizeH="0" baseline="0" noProof="0" dirty="0" err="1">
                <a:ln>
                  <a:noFill/>
                </a:ln>
                <a:solidFill>
                  <a:prstClr val="black">
                    <a:lumMod val="65000"/>
                    <a:lumOff val="35000"/>
                  </a:prstClr>
                </a:solidFill>
                <a:effectLst/>
                <a:uLnTx/>
                <a:uFillTx/>
                <a:ea typeface="造字工房悦黑体验版纤细体"/>
                <a:cs typeface="+mn-ea"/>
                <a:sym typeface="+mn-lt"/>
              </a:rPr>
              <a:t>RViz</a:t>
            </a:r>
            <a:r>
              <a:rPr kumimoji="1" lang="zh-CN" altLang="en-US" sz="1400" b="0" i="0" u="none" strike="noStrike" kern="1200" cap="none" spc="0" normalizeH="0" baseline="0" noProof="0" dirty="0">
                <a:ln>
                  <a:noFill/>
                </a:ln>
                <a:solidFill>
                  <a:prstClr val="black">
                    <a:lumMod val="65000"/>
                    <a:lumOff val="35000"/>
                  </a:prstClr>
                </a:solidFill>
                <a:effectLst/>
                <a:uLnTx/>
                <a:uFillTx/>
                <a:ea typeface="造字工房悦黑体验版纤细体"/>
                <a:cs typeface="+mn-ea"/>
                <a:sym typeface="+mn-lt"/>
              </a:rPr>
              <a:t>进行部分仿真工作。</a:t>
            </a:r>
          </a:p>
        </p:txBody>
      </p:sp>
      <p:sp>
        <p:nvSpPr>
          <p:cNvPr id="38" name="矩形 37">
            <a:extLst>
              <a:ext uri="{FF2B5EF4-FFF2-40B4-BE49-F238E27FC236}">
                <a16:creationId xmlns:a16="http://schemas.microsoft.com/office/drawing/2014/main" id="{3408AA80-F58B-5A9E-CE40-7FBC3959E485}"/>
              </a:ext>
            </a:extLst>
          </p:cNvPr>
          <p:cNvSpPr/>
          <p:nvPr/>
        </p:nvSpPr>
        <p:spPr>
          <a:xfrm>
            <a:off x="1319985" y="3990616"/>
            <a:ext cx="8757465" cy="1199827"/>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39" name="矩形 38">
            <a:extLst>
              <a:ext uri="{FF2B5EF4-FFF2-40B4-BE49-F238E27FC236}">
                <a16:creationId xmlns:a16="http://schemas.microsoft.com/office/drawing/2014/main" id="{7FC425A0-A35A-043D-9730-8EF451A39840}"/>
              </a:ext>
            </a:extLst>
          </p:cNvPr>
          <p:cNvSpPr/>
          <p:nvPr/>
        </p:nvSpPr>
        <p:spPr>
          <a:xfrm>
            <a:off x="535139" y="4254607"/>
            <a:ext cx="1865161"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cxnSp>
        <p:nvCxnSpPr>
          <p:cNvPr id="41" name="直线连接符 24">
            <a:extLst>
              <a:ext uri="{FF2B5EF4-FFF2-40B4-BE49-F238E27FC236}">
                <a16:creationId xmlns:a16="http://schemas.microsoft.com/office/drawing/2014/main" id="{EA5D1106-8EB9-E430-E8AE-A9601D3E2D63}"/>
              </a:ext>
            </a:extLst>
          </p:cNvPr>
          <p:cNvCxnSpPr>
            <a:cxnSpLocks/>
          </p:cNvCxnSpPr>
          <p:nvPr/>
        </p:nvCxnSpPr>
        <p:spPr>
          <a:xfrm>
            <a:off x="8014344" y="3826187"/>
            <a:ext cx="2063106"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3F4B2B2E-370A-991E-1A05-15E68FE1A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171" y="3813791"/>
            <a:ext cx="1637627" cy="1199827"/>
          </a:xfrm>
          <a:prstGeom prst="rect">
            <a:avLst/>
          </a:prstGeom>
        </p:spPr>
      </p:pic>
      <p:sp>
        <p:nvSpPr>
          <p:cNvPr id="40" name="矩形 39">
            <a:extLst>
              <a:ext uri="{FF2B5EF4-FFF2-40B4-BE49-F238E27FC236}">
                <a16:creationId xmlns:a16="http://schemas.microsoft.com/office/drawing/2014/main" id="{266EEB57-E1D3-AC84-5876-DF0761AF922F}"/>
              </a:ext>
            </a:extLst>
          </p:cNvPr>
          <p:cNvSpPr/>
          <p:nvPr/>
        </p:nvSpPr>
        <p:spPr>
          <a:xfrm>
            <a:off x="388545" y="4864059"/>
            <a:ext cx="344145" cy="2736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pic>
        <p:nvPicPr>
          <p:cNvPr id="43" name="图片 42">
            <a:extLst>
              <a:ext uri="{FF2B5EF4-FFF2-40B4-BE49-F238E27FC236}">
                <a16:creationId xmlns:a16="http://schemas.microsoft.com/office/drawing/2014/main" id="{AB13C950-4722-EA1D-EF7B-2093A9A406AD}"/>
              </a:ext>
            </a:extLst>
          </p:cNvPr>
          <p:cNvPicPr>
            <a:picLocks noChangeAspect="1"/>
          </p:cNvPicPr>
          <p:nvPr/>
        </p:nvPicPr>
        <p:blipFill rotWithShape="1">
          <a:blip r:embed="rId4"/>
          <a:srcRect l="-155" r="973"/>
          <a:stretch/>
        </p:blipFill>
        <p:spPr>
          <a:xfrm>
            <a:off x="535139" y="1663370"/>
            <a:ext cx="1691865" cy="1192149"/>
          </a:xfrm>
          <a:prstGeom prst="rect">
            <a:avLst/>
          </a:prstGeom>
        </p:spPr>
      </p:pic>
      <p:sp>
        <p:nvSpPr>
          <p:cNvPr id="34" name="矩形 33">
            <a:extLst>
              <a:ext uri="{FF2B5EF4-FFF2-40B4-BE49-F238E27FC236}">
                <a16:creationId xmlns:a16="http://schemas.microsoft.com/office/drawing/2014/main" id="{C321FE1F-3DF4-F42E-663D-F97997D4010C}"/>
              </a:ext>
            </a:extLst>
          </p:cNvPr>
          <p:cNvSpPr/>
          <p:nvPr/>
        </p:nvSpPr>
        <p:spPr>
          <a:xfrm>
            <a:off x="413084" y="2608297"/>
            <a:ext cx="344145" cy="2736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Tree>
    <p:extLst>
      <p:ext uri="{BB962C8B-B14F-4D97-AF65-F5344CB8AC3E}">
        <p14:creationId xmlns:p14="http://schemas.microsoft.com/office/powerpoint/2010/main" val="1844370447"/>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blinds(horizontal)">
                                      <p:cBhvr>
                                        <p:cTn id="13" dur="500"/>
                                        <p:tgtEl>
                                          <p:spTgt spid="3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blinds(horizontal)">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36" grpId="0"/>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505840" y="4161938"/>
            <a:ext cx="3543300" cy="395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cs typeface="+mn-ea"/>
                <a:sym typeface="+mn-lt"/>
              </a:rPr>
              <a:t>谢谢观看！</a:t>
            </a:r>
          </a:p>
        </p:txBody>
      </p:sp>
      <p:sp>
        <p:nvSpPr>
          <p:cNvPr id="16" name="圆角矩形 15"/>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9" name="文本框 28"/>
          <p:cNvSpPr txBox="1"/>
          <p:nvPr/>
        </p:nvSpPr>
        <p:spPr>
          <a:xfrm>
            <a:off x="4708327" y="2292704"/>
            <a:ext cx="3138326" cy="369332"/>
          </a:xfrm>
          <a:prstGeom prst="rect">
            <a:avLst/>
          </a:prstGeom>
          <a:noFill/>
        </p:spPr>
        <p:txBody>
          <a:bodyPr wrap="square" rtlCol="0">
            <a:spAutoFit/>
          </a:bodyPr>
          <a:lstStyle/>
          <a:p>
            <a:pPr algn="dist"/>
            <a:r>
              <a:rPr kumimoji="1" lang="en-US" altLang="zh-CN" dirty="0">
                <a:solidFill>
                  <a:schemeClr val="tx1">
                    <a:lumMod val="65000"/>
                    <a:lumOff val="35000"/>
                  </a:schemeClr>
                </a:solidFill>
                <a:cs typeface="+mn-ea"/>
                <a:sym typeface="+mn-lt"/>
              </a:rPr>
              <a:t>MINIMAL</a:t>
            </a:r>
            <a:r>
              <a:rPr kumimoji="1" lang="zh-CN" altLang="en-US" dirty="0">
                <a:solidFill>
                  <a:schemeClr val="tx1">
                    <a:lumMod val="65000"/>
                    <a:lumOff val="35000"/>
                  </a:schemeClr>
                </a:solidFill>
                <a:cs typeface="+mn-ea"/>
                <a:sym typeface="+mn-lt"/>
              </a:rPr>
              <a:t> </a:t>
            </a:r>
            <a:r>
              <a:rPr kumimoji="1" lang="en-US" altLang="zh-CN" dirty="0">
                <a:solidFill>
                  <a:schemeClr val="tx1">
                    <a:lumMod val="65000"/>
                    <a:lumOff val="35000"/>
                  </a:schemeClr>
                </a:solidFill>
                <a:cs typeface="+mn-ea"/>
                <a:sym typeface="+mn-lt"/>
              </a:rPr>
              <a:t>STYLE</a:t>
            </a:r>
            <a:endParaRPr kumimoji="1" lang="zh-CN" altLang="en-US" dirty="0">
              <a:solidFill>
                <a:schemeClr val="tx1">
                  <a:lumMod val="65000"/>
                  <a:lumOff val="35000"/>
                </a:schemeClr>
              </a:solidFill>
              <a:cs typeface="+mn-ea"/>
              <a:sym typeface="+mn-lt"/>
            </a:endParaRPr>
          </a:p>
        </p:txBody>
      </p:sp>
      <p:sp>
        <p:nvSpPr>
          <p:cNvPr id="30" name="文本框 29"/>
          <p:cNvSpPr txBox="1"/>
          <p:nvPr/>
        </p:nvSpPr>
        <p:spPr>
          <a:xfrm>
            <a:off x="3984665" y="2669123"/>
            <a:ext cx="4585649" cy="1323439"/>
          </a:xfrm>
          <a:prstGeom prst="rect">
            <a:avLst/>
          </a:prstGeom>
          <a:noFill/>
        </p:spPr>
        <p:txBody>
          <a:bodyPr wrap="square" rtlCol="0">
            <a:spAutoFit/>
          </a:bodyPr>
          <a:lstStyle/>
          <a:p>
            <a:pPr algn="dist"/>
            <a:r>
              <a:rPr kumimoji="1" lang="zh-CN" altLang="en-US" sz="8000" dirty="0">
                <a:solidFill>
                  <a:schemeClr val="tx1">
                    <a:lumMod val="65000"/>
                    <a:lumOff val="35000"/>
                  </a:schemeClr>
                </a:solidFill>
                <a:cs typeface="+mn-ea"/>
                <a:sym typeface="+mn-lt"/>
              </a:rPr>
              <a:t>极简风</a:t>
            </a:r>
          </a:p>
        </p:txBody>
      </p:sp>
      <p:sp>
        <p:nvSpPr>
          <p:cNvPr id="32" name="圆角矩形 31"/>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3" name="椭圆 32"/>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4" name="圆角矩形 33"/>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5" name="椭圆 34"/>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heckerboard(across)">
                                      <p:cBhvr>
                                        <p:cTn id="7" dur="500"/>
                                        <p:tgtEl>
                                          <p:spTgt spid="2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checkerboard(across)">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943443" y="2715766"/>
            <a:ext cx="3570208"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6600" b="1"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项目概述</a:t>
            </a:r>
          </a:p>
        </p:txBody>
      </p:sp>
      <p:sp>
        <p:nvSpPr>
          <p:cNvPr id="18" name="文本框 17"/>
          <p:cNvSpPr txBox="1"/>
          <p:nvPr/>
        </p:nvSpPr>
        <p:spPr>
          <a:xfrm>
            <a:off x="2288535" y="2772323"/>
            <a:ext cx="1040670"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60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01</a:t>
            </a:r>
            <a:endParaRPr kumimoji="1" lang="zh-CN" altLang="en-US" sz="60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507906" y="1922493"/>
            <a:ext cx="647652" cy="5344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white"/>
                </a:solidFill>
                <a:effectLst/>
                <a:uLnTx/>
                <a:uFillTx/>
                <a:ea typeface="造字工房悦黑体验版纤细体"/>
                <a:cs typeface="+mn-ea"/>
                <a:sym typeface="+mn-lt"/>
              </a:rPr>
              <a:t>01</a:t>
            </a:r>
            <a:endParaRPr kumimoji="1" lang="zh-CN" altLang="en-US" sz="24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18" name="矩形 17"/>
          <p:cNvSpPr/>
          <p:nvPr/>
        </p:nvSpPr>
        <p:spPr>
          <a:xfrm>
            <a:off x="1507906" y="3881774"/>
            <a:ext cx="647652" cy="5344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white"/>
                </a:solidFill>
                <a:effectLst/>
                <a:uLnTx/>
                <a:uFillTx/>
                <a:ea typeface="造字工房悦黑体验版纤细体"/>
                <a:cs typeface="+mn-ea"/>
                <a:sym typeface="+mn-lt"/>
              </a:rPr>
              <a:t>02</a:t>
            </a:r>
            <a:endParaRPr kumimoji="1" lang="zh-CN" altLang="en-US" sz="24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20" name="文本框 19"/>
          <p:cNvSpPr txBox="1"/>
          <p:nvPr/>
        </p:nvSpPr>
        <p:spPr>
          <a:xfrm>
            <a:off x="2193679" y="2139738"/>
            <a:ext cx="3415673" cy="116769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2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我国高位截瘫残疾人群数量超过</a:t>
            </a:r>
            <a:r>
              <a:rPr kumimoji="1" lang="en-US" altLang="zh-CN" sz="12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200</a:t>
            </a:r>
            <a:r>
              <a:rPr kumimoji="1" lang="zh-CN" altLang="en-US" sz="12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万，这一人群无法使用传统的使用操纵杆控制的电动轮椅，给其生活与出行带来了很大不便，需要一个轮椅辅助操控的替代方案。</a:t>
            </a:r>
            <a:endParaRPr kumimoji="1" lang="zh-CN" altLang="en-US" sz="11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21" name="文本框 20"/>
          <p:cNvSpPr txBox="1"/>
          <p:nvPr/>
        </p:nvSpPr>
        <p:spPr>
          <a:xfrm>
            <a:off x="2193680" y="1842438"/>
            <a:ext cx="244169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高位瘫痪残疾人群的需要</a:t>
            </a:r>
          </a:p>
        </p:txBody>
      </p:sp>
      <p:sp>
        <p:nvSpPr>
          <p:cNvPr id="22" name="文本框 21"/>
          <p:cNvSpPr txBox="1"/>
          <p:nvPr/>
        </p:nvSpPr>
        <p:spPr>
          <a:xfrm>
            <a:off x="2193680" y="4262889"/>
            <a:ext cx="341567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zh-CN" sz="12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rPr>
              <a:t>基于肌电接口、语音识别、人脸识别、表情识别等</a:t>
            </a:r>
            <a:r>
              <a:rPr kumimoji="1" lang="zh-CN" altLang="en-US" sz="12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rPr>
              <a:t>操控方式</a:t>
            </a:r>
            <a:r>
              <a:rPr kumimoji="1" lang="zh-CN" altLang="zh-CN" sz="12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rPr>
              <a:t>的智能轮椅层出不穷，</a:t>
            </a:r>
            <a:r>
              <a:rPr kumimoji="1" lang="zh-CN" altLang="en-US" sz="12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rPr>
              <a:t>但是大多需要对轮椅进行重新设计，成本较高，对普通消费者不够友好，需要一种更为普及与廉价的解决方案。</a:t>
            </a:r>
            <a:endParaRPr kumimoji="1" lang="en-US" altLang="zh-CN" sz="12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endParaRPr>
          </a:p>
        </p:txBody>
      </p:sp>
      <p:sp>
        <p:nvSpPr>
          <p:cNvPr id="23" name="文本框 22"/>
          <p:cNvSpPr txBox="1"/>
          <p:nvPr/>
        </p:nvSpPr>
        <p:spPr>
          <a:xfrm>
            <a:off x="2193680" y="3823632"/>
            <a:ext cx="244169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轮椅辅助操控方面的研究</a:t>
            </a:r>
          </a:p>
        </p:txBody>
      </p:sp>
      <p:sp>
        <p:nvSpPr>
          <p:cNvPr id="24" name="文本框 23"/>
          <p:cNvSpPr txBox="1"/>
          <p:nvPr/>
        </p:nvSpPr>
        <p:spPr>
          <a:xfrm>
            <a:off x="1371980" y="816309"/>
            <a:ext cx="182614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项目背景</a:t>
            </a:r>
          </a:p>
        </p:txBody>
      </p:sp>
      <p:sp>
        <p:nvSpPr>
          <p:cNvPr id="3" name="矩形 2">
            <a:extLst>
              <a:ext uri="{FF2B5EF4-FFF2-40B4-BE49-F238E27FC236}">
                <a16:creationId xmlns:a16="http://schemas.microsoft.com/office/drawing/2014/main" id="{2A11699F-ABB9-B3D8-2D98-A33824B65D85}"/>
              </a:ext>
            </a:extLst>
          </p:cNvPr>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pic>
        <p:nvPicPr>
          <p:cNvPr id="1026" name="Picture 2">
            <a:extLst>
              <a:ext uri="{FF2B5EF4-FFF2-40B4-BE49-F238E27FC236}">
                <a16:creationId xmlns:a16="http://schemas.microsoft.com/office/drawing/2014/main" id="{6CD0FE42-1E65-0A7D-8F62-412207560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660" y="1638300"/>
            <a:ext cx="4396846" cy="4121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dissolve">
                                      <p:cBhvr>
                                        <p:cTn id="19" dur="500"/>
                                        <p:tgtEl>
                                          <p:spTgt spid="2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dissolve">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p:bldP spid="21" grpId="0"/>
      <p:bldP spid="22"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899078" y="1724026"/>
            <a:ext cx="5132387" cy="1704974"/>
            <a:chOff x="874713" y="1943101"/>
            <a:chExt cx="5132387" cy="1704974"/>
          </a:xfrm>
        </p:grpSpPr>
        <p:grpSp>
          <p:nvGrpSpPr>
            <p:cNvPr id="14" name="组合 13"/>
            <p:cNvGrpSpPr/>
            <p:nvPr/>
          </p:nvGrpSpPr>
          <p:grpSpPr>
            <a:xfrm>
              <a:off x="874713" y="1943101"/>
              <a:ext cx="5132387" cy="1704974"/>
              <a:chOff x="874713" y="1752601"/>
              <a:chExt cx="5132387" cy="1704974"/>
            </a:xfrm>
          </p:grpSpPr>
          <p:sp>
            <p:nvSpPr>
              <p:cNvPr id="29" name="矩形 28"/>
              <p:cNvSpPr/>
              <p:nvPr/>
            </p:nvSpPr>
            <p:spPr>
              <a:xfrm>
                <a:off x="874713" y="1752601"/>
                <a:ext cx="5132387" cy="170497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30" name="椭圆 8"/>
              <p:cNvSpPr/>
              <p:nvPr/>
            </p:nvSpPr>
            <p:spPr>
              <a:xfrm>
                <a:off x="5200650" y="1991396"/>
                <a:ext cx="586015" cy="514075"/>
              </a:xfrm>
              <a:custGeom>
                <a:avLst/>
                <a:gdLst>
                  <a:gd name="connsiteX0" fmla="*/ 352921 w 607646"/>
                  <a:gd name="connsiteY0" fmla="*/ 457945 h 533051"/>
                  <a:gd name="connsiteX1" fmla="*/ 342979 w 607646"/>
                  <a:gd name="connsiteY1" fmla="*/ 462170 h 533051"/>
                  <a:gd name="connsiteX2" fmla="*/ 338854 w 607646"/>
                  <a:gd name="connsiteY2" fmla="*/ 472100 h 533051"/>
                  <a:gd name="connsiteX3" fmla="*/ 342979 w 607646"/>
                  <a:gd name="connsiteY3" fmla="*/ 482029 h 533051"/>
                  <a:gd name="connsiteX4" fmla="*/ 352921 w 607646"/>
                  <a:gd name="connsiteY4" fmla="*/ 486149 h 533051"/>
                  <a:gd name="connsiteX5" fmla="*/ 362863 w 607646"/>
                  <a:gd name="connsiteY5" fmla="*/ 482029 h 533051"/>
                  <a:gd name="connsiteX6" fmla="*/ 366987 w 607646"/>
                  <a:gd name="connsiteY6" fmla="*/ 472100 h 533051"/>
                  <a:gd name="connsiteX7" fmla="*/ 362863 w 607646"/>
                  <a:gd name="connsiteY7" fmla="*/ 462170 h 533051"/>
                  <a:gd name="connsiteX8" fmla="*/ 352921 w 607646"/>
                  <a:gd name="connsiteY8" fmla="*/ 457945 h 533051"/>
                  <a:gd name="connsiteX9" fmla="*/ 438485 w 607646"/>
                  <a:gd name="connsiteY9" fmla="*/ 375972 h 533051"/>
                  <a:gd name="connsiteX10" fmla="*/ 431081 w 607646"/>
                  <a:gd name="connsiteY10" fmla="*/ 379141 h 533051"/>
                  <a:gd name="connsiteX11" fmla="*/ 372699 w 607646"/>
                  <a:gd name="connsiteY11" fmla="*/ 437346 h 533051"/>
                  <a:gd name="connsiteX12" fmla="*/ 369632 w 607646"/>
                  <a:gd name="connsiteY12" fmla="*/ 444846 h 533051"/>
                  <a:gd name="connsiteX13" fmla="*/ 372699 w 607646"/>
                  <a:gd name="connsiteY13" fmla="*/ 452346 h 533051"/>
                  <a:gd name="connsiteX14" fmla="*/ 380208 w 607646"/>
                  <a:gd name="connsiteY14" fmla="*/ 455409 h 533051"/>
                  <a:gd name="connsiteX15" fmla="*/ 387612 w 607646"/>
                  <a:gd name="connsiteY15" fmla="*/ 452346 h 533051"/>
                  <a:gd name="connsiteX16" fmla="*/ 445994 w 607646"/>
                  <a:gd name="connsiteY16" fmla="*/ 394035 h 533051"/>
                  <a:gd name="connsiteX17" fmla="*/ 449062 w 607646"/>
                  <a:gd name="connsiteY17" fmla="*/ 386535 h 533051"/>
                  <a:gd name="connsiteX18" fmla="*/ 445994 w 607646"/>
                  <a:gd name="connsiteY18" fmla="*/ 379141 h 533051"/>
                  <a:gd name="connsiteX19" fmla="*/ 438485 w 607646"/>
                  <a:gd name="connsiteY19" fmla="*/ 375972 h 533051"/>
                  <a:gd name="connsiteX20" fmla="*/ 534943 w 607646"/>
                  <a:gd name="connsiteY20" fmla="*/ 217624 h 533051"/>
                  <a:gd name="connsiteX21" fmla="*/ 553981 w 607646"/>
                  <a:gd name="connsiteY21" fmla="*/ 225547 h 533051"/>
                  <a:gd name="connsiteX22" fmla="*/ 554404 w 607646"/>
                  <a:gd name="connsiteY22" fmla="*/ 225969 h 533051"/>
                  <a:gd name="connsiteX23" fmla="*/ 556520 w 607646"/>
                  <a:gd name="connsiteY23" fmla="*/ 230934 h 533051"/>
                  <a:gd name="connsiteX24" fmla="*/ 554510 w 607646"/>
                  <a:gd name="connsiteY24" fmla="*/ 235899 h 533051"/>
                  <a:gd name="connsiteX25" fmla="*/ 524050 w 607646"/>
                  <a:gd name="connsiteY25" fmla="*/ 266322 h 533051"/>
                  <a:gd name="connsiteX26" fmla="*/ 516752 w 607646"/>
                  <a:gd name="connsiteY26" fmla="*/ 283752 h 533051"/>
                  <a:gd name="connsiteX27" fmla="*/ 524050 w 607646"/>
                  <a:gd name="connsiteY27" fmla="*/ 301182 h 533051"/>
                  <a:gd name="connsiteX28" fmla="*/ 541501 w 607646"/>
                  <a:gd name="connsiteY28" fmla="*/ 308365 h 533051"/>
                  <a:gd name="connsiteX29" fmla="*/ 558952 w 607646"/>
                  <a:gd name="connsiteY29" fmla="*/ 301182 h 533051"/>
                  <a:gd name="connsiteX30" fmla="*/ 589413 w 607646"/>
                  <a:gd name="connsiteY30" fmla="*/ 270759 h 533051"/>
                  <a:gd name="connsiteX31" fmla="*/ 594384 w 607646"/>
                  <a:gd name="connsiteY31" fmla="*/ 268752 h 533051"/>
                  <a:gd name="connsiteX32" fmla="*/ 599355 w 607646"/>
                  <a:gd name="connsiteY32" fmla="*/ 270759 h 533051"/>
                  <a:gd name="connsiteX33" fmla="*/ 599778 w 607646"/>
                  <a:gd name="connsiteY33" fmla="*/ 271181 h 533051"/>
                  <a:gd name="connsiteX34" fmla="*/ 606758 w 607646"/>
                  <a:gd name="connsiteY34" fmla="*/ 297168 h 533051"/>
                  <a:gd name="connsiteX35" fmla="*/ 590047 w 607646"/>
                  <a:gd name="connsiteY35" fmla="*/ 359704 h 533051"/>
                  <a:gd name="connsiteX36" fmla="*/ 571010 w 607646"/>
                  <a:gd name="connsiteY36" fmla="*/ 378612 h 533051"/>
                  <a:gd name="connsiteX37" fmla="*/ 570798 w 607646"/>
                  <a:gd name="connsiteY37" fmla="*/ 378718 h 533051"/>
                  <a:gd name="connsiteX38" fmla="*/ 501627 w 607646"/>
                  <a:gd name="connsiteY38" fmla="*/ 395303 h 533051"/>
                  <a:gd name="connsiteX39" fmla="*/ 377987 w 607646"/>
                  <a:gd name="connsiteY39" fmla="*/ 518790 h 533051"/>
                  <a:gd name="connsiteX40" fmla="*/ 343507 w 607646"/>
                  <a:gd name="connsiteY40" fmla="*/ 533051 h 533051"/>
                  <a:gd name="connsiteX41" fmla="*/ 309028 w 607646"/>
                  <a:gd name="connsiteY41" fmla="*/ 518790 h 533051"/>
                  <a:gd name="connsiteX42" fmla="*/ 306066 w 607646"/>
                  <a:gd name="connsiteY42" fmla="*/ 515833 h 533051"/>
                  <a:gd name="connsiteX43" fmla="*/ 291788 w 607646"/>
                  <a:gd name="connsiteY43" fmla="*/ 481501 h 533051"/>
                  <a:gd name="connsiteX44" fmla="*/ 306066 w 607646"/>
                  <a:gd name="connsiteY44" fmla="*/ 447064 h 533051"/>
                  <a:gd name="connsiteX45" fmla="*/ 429707 w 607646"/>
                  <a:gd name="connsiteY45" fmla="*/ 323576 h 533051"/>
                  <a:gd name="connsiteX46" fmla="*/ 446418 w 607646"/>
                  <a:gd name="connsiteY46" fmla="*/ 254491 h 533051"/>
                  <a:gd name="connsiteX47" fmla="*/ 446418 w 607646"/>
                  <a:gd name="connsiteY47" fmla="*/ 254280 h 533051"/>
                  <a:gd name="connsiteX48" fmla="*/ 465455 w 607646"/>
                  <a:gd name="connsiteY48" fmla="*/ 235265 h 533051"/>
                  <a:gd name="connsiteX49" fmla="*/ 527963 w 607646"/>
                  <a:gd name="connsiteY49" fmla="*/ 218575 h 533051"/>
                  <a:gd name="connsiteX50" fmla="*/ 534943 w 607646"/>
                  <a:gd name="connsiteY50" fmla="*/ 217624 h 533051"/>
                  <a:gd name="connsiteX51" fmla="*/ 253873 w 607646"/>
                  <a:gd name="connsiteY51" fmla="*/ 140927 h 533051"/>
                  <a:gd name="connsiteX52" fmla="*/ 141005 w 607646"/>
                  <a:gd name="connsiteY52" fmla="*/ 253542 h 533051"/>
                  <a:gd name="connsiteX53" fmla="*/ 253873 w 607646"/>
                  <a:gd name="connsiteY53" fmla="*/ 366262 h 533051"/>
                  <a:gd name="connsiteX54" fmla="*/ 366741 w 607646"/>
                  <a:gd name="connsiteY54" fmla="*/ 253542 h 533051"/>
                  <a:gd name="connsiteX55" fmla="*/ 253873 w 607646"/>
                  <a:gd name="connsiteY55" fmla="*/ 140927 h 533051"/>
                  <a:gd name="connsiteX56" fmla="*/ 232929 w 607646"/>
                  <a:gd name="connsiteY56" fmla="*/ 0 h 533051"/>
                  <a:gd name="connsiteX57" fmla="*/ 274818 w 607646"/>
                  <a:gd name="connsiteY57" fmla="*/ 0 h 533051"/>
                  <a:gd name="connsiteX58" fmla="*/ 316918 w 607646"/>
                  <a:gd name="connsiteY58" fmla="*/ 42045 h 533051"/>
                  <a:gd name="connsiteX59" fmla="*/ 316918 w 607646"/>
                  <a:gd name="connsiteY59" fmla="*/ 55885 h 533051"/>
                  <a:gd name="connsiteX60" fmla="*/ 349287 w 607646"/>
                  <a:gd name="connsiteY60" fmla="*/ 69301 h 533051"/>
                  <a:gd name="connsiteX61" fmla="*/ 359125 w 607646"/>
                  <a:gd name="connsiteY61" fmla="*/ 59476 h 533051"/>
                  <a:gd name="connsiteX62" fmla="*/ 388849 w 607646"/>
                  <a:gd name="connsiteY62" fmla="*/ 47222 h 533051"/>
                  <a:gd name="connsiteX63" fmla="*/ 418574 w 607646"/>
                  <a:gd name="connsiteY63" fmla="*/ 59476 h 533051"/>
                  <a:gd name="connsiteX64" fmla="*/ 448192 w 607646"/>
                  <a:gd name="connsiteY64" fmla="*/ 89162 h 533051"/>
                  <a:gd name="connsiteX65" fmla="*/ 448192 w 607646"/>
                  <a:gd name="connsiteY65" fmla="*/ 148533 h 533051"/>
                  <a:gd name="connsiteX66" fmla="*/ 438460 w 607646"/>
                  <a:gd name="connsiteY66" fmla="*/ 158252 h 533051"/>
                  <a:gd name="connsiteX67" fmla="*/ 451789 w 607646"/>
                  <a:gd name="connsiteY67" fmla="*/ 190684 h 533051"/>
                  <a:gd name="connsiteX68" fmla="*/ 465752 w 607646"/>
                  <a:gd name="connsiteY68" fmla="*/ 190684 h 533051"/>
                  <a:gd name="connsiteX69" fmla="*/ 497909 w 607646"/>
                  <a:gd name="connsiteY69" fmla="*/ 205685 h 533051"/>
                  <a:gd name="connsiteX70" fmla="*/ 450837 w 607646"/>
                  <a:gd name="connsiteY70" fmla="*/ 218257 h 533051"/>
                  <a:gd name="connsiteX71" fmla="*/ 419420 w 607646"/>
                  <a:gd name="connsiteY71" fmla="*/ 249739 h 533051"/>
                  <a:gd name="connsiteX72" fmla="*/ 419208 w 607646"/>
                  <a:gd name="connsiteY72" fmla="*/ 250372 h 533051"/>
                  <a:gd name="connsiteX73" fmla="*/ 403764 w 607646"/>
                  <a:gd name="connsiteY73" fmla="*/ 314603 h 533051"/>
                  <a:gd name="connsiteX74" fmla="*/ 283598 w 607646"/>
                  <a:gd name="connsiteY74" fmla="*/ 434613 h 533051"/>
                  <a:gd name="connsiteX75" fmla="*/ 264134 w 607646"/>
                  <a:gd name="connsiteY75" fmla="*/ 481518 h 533051"/>
                  <a:gd name="connsiteX76" fmla="*/ 269317 w 607646"/>
                  <a:gd name="connsiteY76" fmla="*/ 507083 h 533051"/>
                  <a:gd name="connsiteX77" fmla="*/ 232929 w 607646"/>
                  <a:gd name="connsiteY77" fmla="*/ 507083 h 533051"/>
                  <a:gd name="connsiteX78" fmla="*/ 190828 w 607646"/>
                  <a:gd name="connsiteY78" fmla="*/ 465143 h 533051"/>
                  <a:gd name="connsiteX79" fmla="*/ 190828 w 607646"/>
                  <a:gd name="connsiteY79" fmla="*/ 451304 h 533051"/>
                  <a:gd name="connsiteX80" fmla="*/ 158459 w 607646"/>
                  <a:gd name="connsiteY80" fmla="*/ 437888 h 533051"/>
                  <a:gd name="connsiteX81" fmla="*/ 148622 w 607646"/>
                  <a:gd name="connsiteY81" fmla="*/ 447712 h 533051"/>
                  <a:gd name="connsiteX82" fmla="*/ 118897 w 607646"/>
                  <a:gd name="connsiteY82" fmla="*/ 459967 h 533051"/>
                  <a:gd name="connsiteX83" fmla="*/ 89173 w 607646"/>
                  <a:gd name="connsiteY83" fmla="*/ 447712 h 533051"/>
                  <a:gd name="connsiteX84" fmla="*/ 59554 w 607646"/>
                  <a:gd name="connsiteY84" fmla="*/ 418027 h 533051"/>
                  <a:gd name="connsiteX85" fmla="*/ 59554 w 607646"/>
                  <a:gd name="connsiteY85" fmla="*/ 358656 h 533051"/>
                  <a:gd name="connsiteX86" fmla="*/ 69286 w 607646"/>
                  <a:gd name="connsiteY86" fmla="*/ 348831 h 533051"/>
                  <a:gd name="connsiteX87" fmla="*/ 55958 w 607646"/>
                  <a:gd name="connsiteY87" fmla="*/ 316505 h 533051"/>
                  <a:gd name="connsiteX88" fmla="*/ 41995 w 607646"/>
                  <a:gd name="connsiteY88" fmla="*/ 316505 h 533051"/>
                  <a:gd name="connsiteX89" fmla="*/ 0 w 607646"/>
                  <a:gd name="connsiteY89" fmla="*/ 274565 h 533051"/>
                  <a:gd name="connsiteX90" fmla="*/ 0 w 607646"/>
                  <a:gd name="connsiteY90" fmla="*/ 232625 h 533051"/>
                  <a:gd name="connsiteX91" fmla="*/ 41995 w 607646"/>
                  <a:gd name="connsiteY91" fmla="*/ 190684 h 533051"/>
                  <a:gd name="connsiteX92" fmla="*/ 55958 w 607646"/>
                  <a:gd name="connsiteY92" fmla="*/ 190684 h 533051"/>
                  <a:gd name="connsiteX93" fmla="*/ 69286 w 607646"/>
                  <a:gd name="connsiteY93" fmla="*/ 158252 h 533051"/>
                  <a:gd name="connsiteX94" fmla="*/ 59554 w 607646"/>
                  <a:gd name="connsiteY94" fmla="*/ 148533 h 533051"/>
                  <a:gd name="connsiteX95" fmla="*/ 59554 w 607646"/>
                  <a:gd name="connsiteY95" fmla="*/ 89162 h 533051"/>
                  <a:gd name="connsiteX96" fmla="*/ 89173 w 607646"/>
                  <a:gd name="connsiteY96" fmla="*/ 59476 h 533051"/>
                  <a:gd name="connsiteX97" fmla="*/ 118897 w 607646"/>
                  <a:gd name="connsiteY97" fmla="*/ 47222 h 533051"/>
                  <a:gd name="connsiteX98" fmla="*/ 148622 w 607646"/>
                  <a:gd name="connsiteY98" fmla="*/ 59476 h 533051"/>
                  <a:gd name="connsiteX99" fmla="*/ 158459 w 607646"/>
                  <a:gd name="connsiteY99" fmla="*/ 69301 h 533051"/>
                  <a:gd name="connsiteX100" fmla="*/ 190828 w 607646"/>
                  <a:gd name="connsiteY100" fmla="*/ 55885 h 533051"/>
                  <a:gd name="connsiteX101" fmla="*/ 190828 w 607646"/>
                  <a:gd name="connsiteY101" fmla="*/ 42045 h 533051"/>
                  <a:gd name="connsiteX102" fmla="*/ 232929 w 607646"/>
                  <a:gd name="connsiteY102" fmla="*/ 0 h 5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7646" h="533051">
                    <a:moveTo>
                      <a:pt x="352921" y="457945"/>
                    </a:moveTo>
                    <a:cubicBezTo>
                      <a:pt x="349113" y="457945"/>
                      <a:pt x="345623" y="459423"/>
                      <a:pt x="342979" y="462170"/>
                    </a:cubicBezTo>
                    <a:cubicBezTo>
                      <a:pt x="340229" y="464811"/>
                      <a:pt x="338854" y="468297"/>
                      <a:pt x="338854" y="472100"/>
                    </a:cubicBezTo>
                    <a:cubicBezTo>
                      <a:pt x="338854" y="475797"/>
                      <a:pt x="340229" y="479389"/>
                      <a:pt x="342979" y="482029"/>
                    </a:cubicBezTo>
                    <a:cubicBezTo>
                      <a:pt x="345623" y="484670"/>
                      <a:pt x="349113" y="486149"/>
                      <a:pt x="352921" y="486149"/>
                    </a:cubicBezTo>
                    <a:cubicBezTo>
                      <a:pt x="356622" y="486149"/>
                      <a:pt x="360218" y="484670"/>
                      <a:pt x="362863" y="482029"/>
                    </a:cubicBezTo>
                    <a:cubicBezTo>
                      <a:pt x="365507" y="479389"/>
                      <a:pt x="366987" y="475797"/>
                      <a:pt x="366987" y="472100"/>
                    </a:cubicBezTo>
                    <a:cubicBezTo>
                      <a:pt x="366987" y="468297"/>
                      <a:pt x="365507" y="464811"/>
                      <a:pt x="362863" y="462170"/>
                    </a:cubicBezTo>
                    <a:cubicBezTo>
                      <a:pt x="360218" y="459423"/>
                      <a:pt x="356622" y="457945"/>
                      <a:pt x="352921" y="457945"/>
                    </a:cubicBezTo>
                    <a:close/>
                    <a:moveTo>
                      <a:pt x="438485" y="375972"/>
                    </a:moveTo>
                    <a:cubicBezTo>
                      <a:pt x="435735" y="375972"/>
                      <a:pt x="432985" y="377134"/>
                      <a:pt x="431081" y="379141"/>
                    </a:cubicBezTo>
                    <a:lnTo>
                      <a:pt x="372699" y="437346"/>
                    </a:lnTo>
                    <a:cubicBezTo>
                      <a:pt x="370689" y="439353"/>
                      <a:pt x="369632" y="441994"/>
                      <a:pt x="369632" y="444846"/>
                    </a:cubicBezTo>
                    <a:cubicBezTo>
                      <a:pt x="369632" y="447698"/>
                      <a:pt x="370689" y="450339"/>
                      <a:pt x="372699" y="452346"/>
                    </a:cubicBezTo>
                    <a:cubicBezTo>
                      <a:pt x="374708" y="454353"/>
                      <a:pt x="377352" y="455409"/>
                      <a:pt x="380208" y="455409"/>
                    </a:cubicBezTo>
                    <a:cubicBezTo>
                      <a:pt x="382958" y="455409"/>
                      <a:pt x="385602" y="454353"/>
                      <a:pt x="387612" y="452346"/>
                    </a:cubicBezTo>
                    <a:lnTo>
                      <a:pt x="445994" y="394035"/>
                    </a:lnTo>
                    <a:cubicBezTo>
                      <a:pt x="448004" y="392028"/>
                      <a:pt x="449062" y="389387"/>
                      <a:pt x="449062" y="386535"/>
                    </a:cubicBezTo>
                    <a:cubicBezTo>
                      <a:pt x="449062" y="383789"/>
                      <a:pt x="448004" y="381148"/>
                      <a:pt x="445994" y="379141"/>
                    </a:cubicBezTo>
                    <a:cubicBezTo>
                      <a:pt x="443985" y="377134"/>
                      <a:pt x="441341" y="375972"/>
                      <a:pt x="438485" y="375972"/>
                    </a:cubicBezTo>
                    <a:close/>
                    <a:moveTo>
                      <a:pt x="534943" y="217624"/>
                    </a:moveTo>
                    <a:cubicBezTo>
                      <a:pt x="542136" y="217624"/>
                      <a:pt x="548905" y="220371"/>
                      <a:pt x="553981" y="225547"/>
                    </a:cubicBezTo>
                    <a:lnTo>
                      <a:pt x="554404" y="225969"/>
                    </a:lnTo>
                    <a:cubicBezTo>
                      <a:pt x="555779" y="227237"/>
                      <a:pt x="556520" y="229033"/>
                      <a:pt x="556520" y="230934"/>
                    </a:cubicBezTo>
                    <a:cubicBezTo>
                      <a:pt x="556520" y="232836"/>
                      <a:pt x="555779" y="234632"/>
                      <a:pt x="554510" y="235899"/>
                    </a:cubicBezTo>
                    <a:lnTo>
                      <a:pt x="524050" y="266322"/>
                    </a:lnTo>
                    <a:cubicBezTo>
                      <a:pt x="519396" y="270970"/>
                      <a:pt x="516752" y="277203"/>
                      <a:pt x="516752" y="283752"/>
                    </a:cubicBezTo>
                    <a:cubicBezTo>
                      <a:pt x="516752" y="290301"/>
                      <a:pt x="519396" y="296534"/>
                      <a:pt x="524050" y="301182"/>
                    </a:cubicBezTo>
                    <a:cubicBezTo>
                      <a:pt x="528703" y="305830"/>
                      <a:pt x="534838" y="308365"/>
                      <a:pt x="541501" y="308365"/>
                    </a:cubicBezTo>
                    <a:cubicBezTo>
                      <a:pt x="548058" y="308365"/>
                      <a:pt x="554299" y="305830"/>
                      <a:pt x="558952" y="301182"/>
                    </a:cubicBezTo>
                    <a:lnTo>
                      <a:pt x="589413" y="270759"/>
                    </a:lnTo>
                    <a:cubicBezTo>
                      <a:pt x="590682" y="269491"/>
                      <a:pt x="592480" y="268752"/>
                      <a:pt x="594384" y="268752"/>
                    </a:cubicBezTo>
                    <a:cubicBezTo>
                      <a:pt x="596288" y="268752"/>
                      <a:pt x="597980" y="269491"/>
                      <a:pt x="599355" y="270759"/>
                    </a:cubicBezTo>
                    <a:lnTo>
                      <a:pt x="599778" y="271181"/>
                    </a:lnTo>
                    <a:cubicBezTo>
                      <a:pt x="606547" y="277942"/>
                      <a:pt x="609191" y="287977"/>
                      <a:pt x="606758" y="297168"/>
                    </a:cubicBezTo>
                    <a:lnTo>
                      <a:pt x="590047" y="359704"/>
                    </a:lnTo>
                    <a:cubicBezTo>
                      <a:pt x="587509" y="368894"/>
                      <a:pt x="580211" y="376183"/>
                      <a:pt x="571010" y="378612"/>
                    </a:cubicBezTo>
                    <a:cubicBezTo>
                      <a:pt x="570904" y="378718"/>
                      <a:pt x="570904" y="378718"/>
                      <a:pt x="570798" y="378718"/>
                    </a:cubicBezTo>
                    <a:lnTo>
                      <a:pt x="501627" y="395303"/>
                    </a:lnTo>
                    <a:lnTo>
                      <a:pt x="377987" y="518790"/>
                    </a:lnTo>
                    <a:cubicBezTo>
                      <a:pt x="368785" y="527981"/>
                      <a:pt x="356517" y="533051"/>
                      <a:pt x="343507" y="533051"/>
                    </a:cubicBezTo>
                    <a:cubicBezTo>
                      <a:pt x="330498" y="533051"/>
                      <a:pt x="318229" y="527981"/>
                      <a:pt x="309028" y="518790"/>
                    </a:cubicBezTo>
                    <a:lnTo>
                      <a:pt x="306066" y="515833"/>
                    </a:lnTo>
                    <a:cubicBezTo>
                      <a:pt x="296865" y="506642"/>
                      <a:pt x="291788" y="494494"/>
                      <a:pt x="291788" y="481501"/>
                    </a:cubicBezTo>
                    <a:cubicBezTo>
                      <a:pt x="291788" y="468402"/>
                      <a:pt x="296865" y="456254"/>
                      <a:pt x="306066" y="447064"/>
                    </a:cubicBezTo>
                    <a:lnTo>
                      <a:pt x="429707" y="323576"/>
                    </a:lnTo>
                    <a:lnTo>
                      <a:pt x="446418" y="254491"/>
                    </a:lnTo>
                    <a:cubicBezTo>
                      <a:pt x="446418" y="254385"/>
                      <a:pt x="446418" y="254385"/>
                      <a:pt x="446418" y="254280"/>
                    </a:cubicBezTo>
                    <a:cubicBezTo>
                      <a:pt x="448956" y="245089"/>
                      <a:pt x="456254" y="237801"/>
                      <a:pt x="465455" y="235265"/>
                    </a:cubicBezTo>
                    <a:lnTo>
                      <a:pt x="527963" y="218575"/>
                    </a:lnTo>
                    <a:cubicBezTo>
                      <a:pt x="530290" y="217941"/>
                      <a:pt x="532617" y="217624"/>
                      <a:pt x="534943" y="217624"/>
                    </a:cubicBezTo>
                    <a:close/>
                    <a:moveTo>
                      <a:pt x="253873" y="140927"/>
                    </a:moveTo>
                    <a:cubicBezTo>
                      <a:pt x="191674" y="140927"/>
                      <a:pt x="141005" y="191424"/>
                      <a:pt x="141005" y="253542"/>
                    </a:cubicBezTo>
                    <a:cubicBezTo>
                      <a:pt x="141005" y="315765"/>
                      <a:pt x="191674" y="366262"/>
                      <a:pt x="253873" y="366262"/>
                    </a:cubicBezTo>
                    <a:cubicBezTo>
                      <a:pt x="316072" y="366262"/>
                      <a:pt x="366741" y="315765"/>
                      <a:pt x="366741" y="253542"/>
                    </a:cubicBezTo>
                    <a:cubicBezTo>
                      <a:pt x="366741" y="191424"/>
                      <a:pt x="316072" y="140927"/>
                      <a:pt x="253873" y="140927"/>
                    </a:cubicBezTo>
                    <a:close/>
                    <a:moveTo>
                      <a:pt x="232929" y="0"/>
                    </a:moveTo>
                    <a:lnTo>
                      <a:pt x="274818" y="0"/>
                    </a:lnTo>
                    <a:cubicBezTo>
                      <a:pt x="298090" y="0"/>
                      <a:pt x="316918" y="18910"/>
                      <a:pt x="316918" y="42045"/>
                    </a:cubicBezTo>
                    <a:lnTo>
                      <a:pt x="316918" y="55885"/>
                    </a:lnTo>
                    <a:cubicBezTo>
                      <a:pt x="328025" y="59371"/>
                      <a:pt x="338921" y="63913"/>
                      <a:pt x="349287" y="69301"/>
                    </a:cubicBezTo>
                    <a:lnTo>
                      <a:pt x="359125" y="59476"/>
                    </a:lnTo>
                    <a:cubicBezTo>
                      <a:pt x="367058" y="51553"/>
                      <a:pt x="377637" y="47222"/>
                      <a:pt x="388849" y="47222"/>
                    </a:cubicBezTo>
                    <a:cubicBezTo>
                      <a:pt x="400062" y="47222"/>
                      <a:pt x="410640" y="51553"/>
                      <a:pt x="418574" y="59476"/>
                    </a:cubicBezTo>
                    <a:lnTo>
                      <a:pt x="448192" y="89162"/>
                    </a:lnTo>
                    <a:cubicBezTo>
                      <a:pt x="464588" y="105536"/>
                      <a:pt x="464588" y="132158"/>
                      <a:pt x="448192" y="148533"/>
                    </a:cubicBezTo>
                    <a:lnTo>
                      <a:pt x="438460" y="158252"/>
                    </a:lnTo>
                    <a:cubicBezTo>
                      <a:pt x="443749" y="168710"/>
                      <a:pt x="448298" y="179486"/>
                      <a:pt x="451789" y="190684"/>
                    </a:cubicBezTo>
                    <a:lnTo>
                      <a:pt x="465752" y="190684"/>
                    </a:lnTo>
                    <a:cubicBezTo>
                      <a:pt x="478657" y="190684"/>
                      <a:pt x="490187" y="196494"/>
                      <a:pt x="497909" y="205685"/>
                    </a:cubicBezTo>
                    <a:lnTo>
                      <a:pt x="450837" y="218257"/>
                    </a:lnTo>
                    <a:cubicBezTo>
                      <a:pt x="435604" y="222377"/>
                      <a:pt x="423440" y="234420"/>
                      <a:pt x="419420" y="249739"/>
                    </a:cubicBezTo>
                    <a:cubicBezTo>
                      <a:pt x="419314" y="249950"/>
                      <a:pt x="419314" y="250161"/>
                      <a:pt x="419208" y="250372"/>
                    </a:cubicBezTo>
                    <a:lnTo>
                      <a:pt x="403764" y="314603"/>
                    </a:lnTo>
                    <a:lnTo>
                      <a:pt x="283598" y="434613"/>
                    </a:lnTo>
                    <a:cubicBezTo>
                      <a:pt x="271010" y="447078"/>
                      <a:pt x="264134" y="463770"/>
                      <a:pt x="264134" y="481518"/>
                    </a:cubicBezTo>
                    <a:cubicBezTo>
                      <a:pt x="264134" y="490392"/>
                      <a:pt x="265932" y="499160"/>
                      <a:pt x="269317" y="507083"/>
                    </a:cubicBezTo>
                    <a:lnTo>
                      <a:pt x="232929" y="507083"/>
                    </a:lnTo>
                    <a:cubicBezTo>
                      <a:pt x="209657" y="507083"/>
                      <a:pt x="190828" y="488279"/>
                      <a:pt x="190828" y="465143"/>
                    </a:cubicBezTo>
                    <a:lnTo>
                      <a:pt x="190828" y="451304"/>
                    </a:lnTo>
                    <a:cubicBezTo>
                      <a:pt x="179721" y="447712"/>
                      <a:pt x="168826" y="443275"/>
                      <a:pt x="158459" y="437888"/>
                    </a:cubicBezTo>
                    <a:lnTo>
                      <a:pt x="148622" y="447712"/>
                    </a:lnTo>
                    <a:cubicBezTo>
                      <a:pt x="140688" y="455635"/>
                      <a:pt x="130110" y="459967"/>
                      <a:pt x="118897" y="459967"/>
                    </a:cubicBezTo>
                    <a:cubicBezTo>
                      <a:pt x="107685" y="459967"/>
                      <a:pt x="97107" y="455635"/>
                      <a:pt x="89173" y="447712"/>
                    </a:cubicBezTo>
                    <a:lnTo>
                      <a:pt x="59554" y="418027"/>
                    </a:lnTo>
                    <a:cubicBezTo>
                      <a:pt x="43158" y="401652"/>
                      <a:pt x="43158" y="375030"/>
                      <a:pt x="59554" y="358656"/>
                    </a:cubicBezTo>
                    <a:lnTo>
                      <a:pt x="69286" y="348831"/>
                    </a:lnTo>
                    <a:cubicBezTo>
                      <a:pt x="63997" y="338478"/>
                      <a:pt x="59449" y="327597"/>
                      <a:pt x="55958" y="316505"/>
                    </a:cubicBezTo>
                    <a:lnTo>
                      <a:pt x="41995" y="316505"/>
                    </a:lnTo>
                    <a:cubicBezTo>
                      <a:pt x="18829" y="316505"/>
                      <a:pt x="0" y="297700"/>
                      <a:pt x="0" y="274565"/>
                    </a:cubicBezTo>
                    <a:lnTo>
                      <a:pt x="0" y="232625"/>
                    </a:lnTo>
                    <a:cubicBezTo>
                      <a:pt x="0" y="209488"/>
                      <a:pt x="18829" y="190684"/>
                      <a:pt x="41995" y="190684"/>
                    </a:cubicBezTo>
                    <a:lnTo>
                      <a:pt x="55958" y="190684"/>
                    </a:lnTo>
                    <a:cubicBezTo>
                      <a:pt x="59449" y="179486"/>
                      <a:pt x="63997" y="168710"/>
                      <a:pt x="69286" y="158252"/>
                    </a:cubicBezTo>
                    <a:lnTo>
                      <a:pt x="59554" y="148533"/>
                    </a:lnTo>
                    <a:cubicBezTo>
                      <a:pt x="43158" y="132158"/>
                      <a:pt x="43158" y="105536"/>
                      <a:pt x="59554" y="89162"/>
                    </a:cubicBezTo>
                    <a:lnTo>
                      <a:pt x="89173" y="59476"/>
                    </a:lnTo>
                    <a:cubicBezTo>
                      <a:pt x="97107" y="51553"/>
                      <a:pt x="107685" y="47222"/>
                      <a:pt x="118897" y="47222"/>
                    </a:cubicBezTo>
                    <a:cubicBezTo>
                      <a:pt x="130110" y="47222"/>
                      <a:pt x="140688" y="51553"/>
                      <a:pt x="148622" y="59476"/>
                    </a:cubicBezTo>
                    <a:lnTo>
                      <a:pt x="158459" y="69301"/>
                    </a:lnTo>
                    <a:cubicBezTo>
                      <a:pt x="168826" y="63913"/>
                      <a:pt x="179721" y="59371"/>
                      <a:pt x="190828" y="55885"/>
                    </a:cubicBezTo>
                    <a:lnTo>
                      <a:pt x="190828" y="42045"/>
                    </a:lnTo>
                    <a:cubicBezTo>
                      <a:pt x="190828" y="18910"/>
                      <a:pt x="209657" y="0"/>
                      <a:pt x="232929" y="0"/>
                    </a:cubicBezTo>
                    <a:close/>
                  </a:path>
                </a:pathLst>
              </a:cu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grpSp>
        <p:grpSp>
          <p:nvGrpSpPr>
            <p:cNvPr id="15" name="组合 14"/>
            <p:cNvGrpSpPr/>
            <p:nvPr/>
          </p:nvGrpSpPr>
          <p:grpSpPr>
            <a:xfrm>
              <a:off x="1259398" y="2277135"/>
              <a:ext cx="3941252" cy="1005506"/>
              <a:chOff x="7483989" y="3314482"/>
              <a:chExt cx="3941252" cy="1005506"/>
            </a:xfrm>
          </p:grpSpPr>
          <p:sp>
            <p:nvSpPr>
              <p:cNvPr id="27" name="矩形 26"/>
              <p:cNvSpPr/>
              <p:nvPr/>
            </p:nvSpPr>
            <p:spPr>
              <a:xfrm>
                <a:off x="7483989" y="3732519"/>
                <a:ext cx="3941252" cy="587469"/>
              </a:xfrm>
              <a:prstGeom prst="rect">
                <a:avLst/>
              </a:prstGeom>
              <a:ln>
                <a:noFill/>
              </a:ln>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使用头戴式控制器，使得残疾人士可用头部控制电动轮椅的运动。</a:t>
                </a:r>
              </a:p>
            </p:txBody>
          </p:sp>
          <p:sp>
            <p:nvSpPr>
              <p:cNvPr id="28" name="矩形 27"/>
              <p:cNvSpPr/>
              <p:nvPr/>
            </p:nvSpPr>
            <p:spPr>
              <a:xfrm>
                <a:off x="7483989" y="3314482"/>
                <a:ext cx="2050552" cy="409856"/>
              </a:xfrm>
              <a:prstGeom prst="rect">
                <a:avLst/>
              </a:prstGeom>
              <a:ln>
                <a:noFill/>
              </a:ln>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85000"/>
                        <a:lumOff val="15000"/>
                      </a:prstClr>
                    </a:solidFill>
                    <a:effectLst/>
                    <a:uLnTx/>
                    <a:uFillTx/>
                    <a:ea typeface="造字工房悦黑体验版纤细体"/>
                    <a:cs typeface="+mn-ea"/>
                    <a:sym typeface="+mn-lt"/>
                  </a:rPr>
                  <a:t>辅助操控</a:t>
                </a:r>
              </a:p>
            </p:txBody>
          </p:sp>
        </p:grpSp>
      </p:grpSp>
      <p:grpSp>
        <p:nvGrpSpPr>
          <p:cNvPr id="31" name="组合 30"/>
          <p:cNvGrpSpPr/>
          <p:nvPr/>
        </p:nvGrpSpPr>
        <p:grpSpPr>
          <a:xfrm>
            <a:off x="3465271" y="3942276"/>
            <a:ext cx="5132387" cy="1704974"/>
            <a:chOff x="874713" y="3922713"/>
            <a:chExt cx="5132387" cy="1704974"/>
          </a:xfrm>
        </p:grpSpPr>
        <p:grpSp>
          <p:nvGrpSpPr>
            <p:cNvPr id="32" name="组合 31"/>
            <p:cNvGrpSpPr/>
            <p:nvPr/>
          </p:nvGrpSpPr>
          <p:grpSpPr>
            <a:xfrm>
              <a:off x="874713" y="3922713"/>
              <a:ext cx="5132387" cy="1704974"/>
              <a:chOff x="874713" y="1752601"/>
              <a:chExt cx="5132387" cy="1704974"/>
            </a:xfrm>
          </p:grpSpPr>
          <p:sp>
            <p:nvSpPr>
              <p:cNvPr id="36" name="矩形 35"/>
              <p:cNvSpPr/>
              <p:nvPr/>
            </p:nvSpPr>
            <p:spPr>
              <a:xfrm>
                <a:off x="874713" y="17526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37" name="椭圆 31"/>
              <p:cNvSpPr/>
              <p:nvPr/>
            </p:nvSpPr>
            <p:spPr>
              <a:xfrm>
                <a:off x="5209572" y="1955426"/>
                <a:ext cx="568171" cy="586015"/>
              </a:xfrm>
              <a:custGeom>
                <a:avLst/>
                <a:gdLst>
                  <a:gd name="connsiteX0" fmla="*/ 559267 w 589292"/>
                  <a:gd name="connsiteY0" fmla="*/ 238088 h 607799"/>
                  <a:gd name="connsiteX1" fmla="*/ 575556 w 589292"/>
                  <a:gd name="connsiteY1" fmla="*/ 244486 h 607799"/>
                  <a:gd name="connsiteX2" fmla="*/ 589292 w 589292"/>
                  <a:gd name="connsiteY2" fmla="*/ 264606 h 607799"/>
                  <a:gd name="connsiteX3" fmla="*/ 589292 w 589292"/>
                  <a:gd name="connsiteY3" fmla="*/ 598164 h 607799"/>
                  <a:gd name="connsiteX4" fmla="*/ 576113 w 589292"/>
                  <a:gd name="connsiteY4" fmla="*/ 607112 h 607799"/>
                  <a:gd name="connsiteX5" fmla="*/ 452019 w 589292"/>
                  <a:gd name="connsiteY5" fmla="*/ 558341 h 607799"/>
                  <a:gd name="connsiteX6" fmla="*/ 438282 w 589292"/>
                  <a:gd name="connsiteY6" fmla="*/ 538221 h 607799"/>
                  <a:gd name="connsiteX7" fmla="*/ 438282 w 589292"/>
                  <a:gd name="connsiteY7" fmla="*/ 383843 h 607799"/>
                  <a:gd name="connsiteX8" fmla="*/ 444362 w 589292"/>
                  <a:gd name="connsiteY8" fmla="*/ 381618 h 607799"/>
                  <a:gd name="connsiteX9" fmla="*/ 466080 w 589292"/>
                  <a:gd name="connsiteY9" fmla="*/ 366690 h 607799"/>
                  <a:gd name="connsiteX10" fmla="*/ 537409 w 589292"/>
                  <a:gd name="connsiteY10" fmla="*/ 275269 h 607799"/>
                  <a:gd name="connsiteX11" fmla="*/ 559267 w 589292"/>
                  <a:gd name="connsiteY11" fmla="*/ 238088 h 607799"/>
                  <a:gd name="connsiteX12" fmla="*/ 209859 w 589292"/>
                  <a:gd name="connsiteY12" fmla="*/ 194902 h 607799"/>
                  <a:gd name="connsiteX13" fmla="*/ 260000 w 589292"/>
                  <a:gd name="connsiteY13" fmla="*/ 194902 h 607799"/>
                  <a:gd name="connsiteX14" fmla="*/ 262971 w 589292"/>
                  <a:gd name="connsiteY14" fmla="*/ 202458 h 607799"/>
                  <a:gd name="connsiteX15" fmla="*/ 291525 w 589292"/>
                  <a:gd name="connsiteY15" fmla="*/ 257523 h 607799"/>
                  <a:gd name="connsiteX16" fmla="*/ 371937 w 589292"/>
                  <a:gd name="connsiteY16" fmla="*/ 366032 h 607799"/>
                  <a:gd name="connsiteX17" fmla="*/ 393850 w 589292"/>
                  <a:gd name="connsiteY17" fmla="*/ 381374 h 607799"/>
                  <a:gd name="connsiteX18" fmla="*/ 397425 w 589292"/>
                  <a:gd name="connsiteY18" fmla="*/ 382811 h 607799"/>
                  <a:gd name="connsiteX19" fmla="*/ 397425 w 589292"/>
                  <a:gd name="connsiteY19" fmla="*/ 539294 h 607799"/>
                  <a:gd name="connsiteX20" fmla="*/ 379504 w 589292"/>
                  <a:gd name="connsiteY20" fmla="*/ 557185 h 607799"/>
                  <a:gd name="connsiteX21" fmla="*/ 209859 w 589292"/>
                  <a:gd name="connsiteY21" fmla="*/ 557185 h 607799"/>
                  <a:gd name="connsiteX22" fmla="*/ 191938 w 589292"/>
                  <a:gd name="connsiteY22" fmla="*/ 539294 h 607799"/>
                  <a:gd name="connsiteX23" fmla="*/ 191938 w 589292"/>
                  <a:gd name="connsiteY23" fmla="*/ 212840 h 607799"/>
                  <a:gd name="connsiteX24" fmla="*/ 209859 w 589292"/>
                  <a:gd name="connsiteY24" fmla="*/ 194902 h 607799"/>
                  <a:gd name="connsiteX25" fmla="*/ 13186 w 589292"/>
                  <a:gd name="connsiteY25" fmla="*/ 140695 h 607799"/>
                  <a:gd name="connsiteX26" fmla="*/ 137338 w 589292"/>
                  <a:gd name="connsiteY26" fmla="*/ 189466 h 607799"/>
                  <a:gd name="connsiteX27" fmla="*/ 151081 w 589292"/>
                  <a:gd name="connsiteY27" fmla="*/ 209633 h 607799"/>
                  <a:gd name="connsiteX28" fmla="*/ 151081 w 589292"/>
                  <a:gd name="connsiteY28" fmla="*/ 543612 h 607799"/>
                  <a:gd name="connsiteX29" fmla="*/ 138359 w 589292"/>
                  <a:gd name="connsiteY29" fmla="*/ 552235 h 607799"/>
                  <a:gd name="connsiteX30" fmla="*/ 13743 w 589292"/>
                  <a:gd name="connsiteY30" fmla="*/ 503278 h 607799"/>
                  <a:gd name="connsiteX31" fmla="*/ 0 w 589292"/>
                  <a:gd name="connsiteY31" fmla="*/ 483065 h 607799"/>
                  <a:gd name="connsiteX32" fmla="*/ 0 w 589292"/>
                  <a:gd name="connsiteY32" fmla="*/ 149643 h 607799"/>
                  <a:gd name="connsiteX33" fmla="*/ 13186 w 589292"/>
                  <a:gd name="connsiteY33" fmla="*/ 140695 h 607799"/>
                  <a:gd name="connsiteX34" fmla="*/ 418473 w 589292"/>
                  <a:gd name="connsiteY34" fmla="*/ 52152 h 607799"/>
                  <a:gd name="connsiteX35" fmla="*/ 341047 w 589292"/>
                  <a:gd name="connsiteY35" fmla="*/ 129569 h 607799"/>
                  <a:gd name="connsiteX36" fmla="*/ 376975 w 589292"/>
                  <a:gd name="connsiteY36" fmla="*/ 194887 h 607799"/>
                  <a:gd name="connsiteX37" fmla="*/ 394568 w 589292"/>
                  <a:gd name="connsiteY37" fmla="*/ 203092 h 607799"/>
                  <a:gd name="connsiteX38" fmla="*/ 418473 w 589292"/>
                  <a:gd name="connsiteY38" fmla="*/ 206893 h 607799"/>
                  <a:gd name="connsiteX39" fmla="*/ 438248 w 589292"/>
                  <a:gd name="connsiteY39" fmla="*/ 204344 h 607799"/>
                  <a:gd name="connsiteX40" fmla="*/ 455701 w 589292"/>
                  <a:gd name="connsiteY40" fmla="*/ 197436 h 607799"/>
                  <a:gd name="connsiteX41" fmla="*/ 495946 w 589292"/>
                  <a:gd name="connsiteY41" fmla="*/ 129569 h 607799"/>
                  <a:gd name="connsiteX42" fmla="*/ 418473 w 589292"/>
                  <a:gd name="connsiteY42" fmla="*/ 52152 h 607799"/>
                  <a:gd name="connsiteX43" fmla="*/ 419123 w 589292"/>
                  <a:gd name="connsiteY43" fmla="*/ 0 h 607799"/>
                  <a:gd name="connsiteX44" fmla="*/ 552809 w 589292"/>
                  <a:gd name="connsiteY44" fmla="*/ 133509 h 607799"/>
                  <a:gd name="connsiteX45" fmla="*/ 524540 w 589292"/>
                  <a:gd name="connsiteY45" fmla="*/ 224509 h 607799"/>
                  <a:gd name="connsiteX46" fmla="*/ 505973 w 589292"/>
                  <a:gd name="connsiteY46" fmla="*/ 255708 h 607799"/>
                  <a:gd name="connsiteX47" fmla="*/ 439315 w 589292"/>
                  <a:gd name="connsiteY47" fmla="*/ 341051 h 607799"/>
                  <a:gd name="connsiteX48" fmla="*/ 438248 w 589292"/>
                  <a:gd name="connsiteY48" fmla="*/ 342071 h 607799"/>
                  <a:gd name="connsiteX49" fmla="*/ 419262 w 589292"/>
                  <a:gd name="connsiteY49" fmla="*/ 349581 h 607799"/>
                  <a:gd name="connsiteX50" fmla="*/ 398978 w 589292"/>
                  <a:gd name="connsiteY50" fmla="*/ 340681 h 607799"/>
                  <a:gd name="connsiteX51" fmla="*/ 397492 w 589292"/>
                  <a:gd name="connsiteY51" fmla="*/ 339151 h 607799"/>
                  <a:gd name="connsiteX52" fmla="*/ 323593 w 589292"/>
                  <a:gd name="connsiteY52" fmla="*/ 238880 h 607799"/>
                  <a:gd name="connsiteX53" fmla="*/ 300198 w 589292"/>
                  <a:gd name="connsiteY53" fmla="*/ 195026 h 607799"/>
                  <a:gd name="connsiteX54" fmla="*/ 285437 w 589292"/>
                  <a:gd name="connsiteY54" fmla="*/ 133509 h 607799"/>
                  <a:gd name="connsiteX55" fmla="*/ 419123 w 589292"/>
                  <a:gd name="connsiteY55" fmla="*/ 0 h 60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9292" h="607799">
                    <a:moveTo>
                      <a:pt x="559267" y="238088"/>
                    </a:moveTo>
                    <a:lnTo>
                      <a:pt x="575556" y="244486"/>
                    </a:lnTo>
                    <a:cubicBezTo>
                      <a:pt x="583816" y="247731"/>
                      <a:pt x="589292" y="255705"/>
                      <a:pt x="589292" y="264606"/>
                    </a:cubicBezTo>
                    <a:lnTo>
                      <a:pt x="589292" y="598164"/>
                    </a:lnTo>
                    <a:cubicBezTo>
                      <a:pt x="589292" y="604979"/>
                      <a:pt x="582424" y="609615"/>
                      <a:pt x="576113" y="607112"/>
                    </a:cubicBezTo>
                    <a:lnTo>
                      <a:pt x="452019" y="558341"/>
                    </a:lnTo>
                    <a:cubicBezTo>
                      <a:pt x="443758" y="555096"/>
                      <a:pt x="438282" y="547122"/>
                      <a:pt x="438282" y="538221"/>
                    </a:cubicBezTo>
                    <a:lnTo>
                      <a:pt x="438282" y="383843"/>
                    </a:lnTo>
                    <a:cubicBezTo>
                      <a:pt x="440324" y="383194"/>
                      <a:pt x="442366" y="382499"/>
                      <a:pt x="444362" y="381618"/>
                    </a:cubicBezTo>
                    <a:cubicBezTo>
                      <a:pt x="452529" y="378187"/>
                      <a:pt x="459815" y="373181"/>
                      <a:pt x="466080" y="366690"/>
                    </a:cubicBezTo>
                    <a:cubicBezTo>
                      <a:pt x="492997" y="338735"/>
                      <a:pt x="516989" y="307952"/>
                      <a:pt x="537409" y="275269"/>
                    </a:cubicBezTo>
                    <a:cubicBezTo>
                      <a:pt x="544787" y="263447"/>
                      <a:pt x="552352" y="251069"/>
                      <a:pt x="559267" y="238088"/>
                    </a:cubicBezTo>
                    <a:close/>
                    <a:moveTo>
                      <a:pt x="209859" y="194902"/>
                    </a:moveTo>
                    <a:lnTo>
                      <a:pt x="260000" y="194902"/>
                    </a:lnTo>
                    <a:cubicBezTo>
                      <a:pt x="260929" y="197405"/>
                      <a:pt x="261950" y="199908"/>
                      <a:pt x="262971" y="202458"/>
                    </a:cubicBezTo>
                    <a:cubicBezTo>
                      <a:pt x="271143" y="222296"/>
                      <a:pt x="281542" y="240512"/>
                      <a:pt x="291525" y="257523"/>
                    </a:cubicBezTo>
                    <a:cubicBezTo>
                      <a:pt x="315435" y="298173"/>
                      <a:pt x="342455" y="334652"/>
                      <a:pt x="371937" y="366032"/>
                    </a:cubicBezTo>
                    <a:cubicBezTo>
                      <a:pt x="378112" y="372706"/>
                      <a:pt x="385540" y="377851"/>
                      <a:pt x="393850" y="381374"/>
                    </a:cubicBezTo>
                    <a:cubicBezTo>
                      <a:pt x="395011" y="381884"/>
                      <a:pt x="396265" y="382348"/>
                      <a:pt x="397425" y="382811"/>
                    </a:cubicBezTo>
                    <a:lnTo>
                      <a:pt x="397425" y="539294"/>
                    </a:lnTo>
                    <a:cubicBezTo>
                      <a:pt x="397425" y="549166"/>
                      <a:pt x="389393" y="557185"/>
                      <a:pt x="379504" y="557185"/>
                    </a:cubicBezTo>
                    <a:lnTo>
                      <a:pt x="209859" y="557185"/>
                    </a:lnTo>
                    <a:cubicBezTo>
                      <a:pt x="199970" y="557185"/>
                      <a:pt x="191938" y="549166"/>
                      <a:pt x="191938" y="539294"/>
                    </a:cubicBezTo>
                    <a:lnTo>
                      <a:pt x="191938" y="212840"/>
                    </a:lnTo>
                    <a:cubicBezTo>
                      <a:pt x="191938" y="202967"/>
                      <a:pt x="199970" y="194902"/>
                      <a:pt x="209859" y="194902"/>
                    </a:cubicBezTo>
                    <a:close/>
                    <a:moveTo>
                      <a:pt x="13186" y="140695"/>
                    </a:moveTo>
                    <a:lnTo>
                      <a:pt x="137338" y="189466"/>
                    </a:lnTo>
                    <a:cubicBezTo>
                      <a:pt x="145602" y="192758"/>
                      <a:pt x="151081" y="200732"/>
                      <a:pt x="151081" y="209633"/>
                    </a:cubicBezTo>
                    <a:lnTo>
                      <a:pt x="151081" y="543612"/>
                    </a:lnTo>
                    <a:cubicBezTo>
                      <a:pt x="151081" y="550148"/>
                      <a:pt x="144441" y="554645"/>
                      <a:pt x="138359" y="552235"/>
                    </a:cubicBezTo>
                    <a:lnTo>
                      <a:pt x="13743" y="503278"/>
                    </a:lnTo>
                    <a:cubicBezTo>
                      <a:pt x="5478" y="500033"/>
                      <a:pt x="0" y="492059"/>
                      <a:pt x="0" y="483065"/>
                    </a:cubicBezTo>
                    <a:lnTo>
                      <a:pt x="0" y="149643"/>
                    </a:lnTo>
                    <a:cubicBezTo>
                      <a:pt x="0" y="142874"/>
                      <a:pt x="6871" y="138238"/>
                      <a:pt x="13186" y="140695"/>
                    </a:cubicBezTo>
                    <a:close/>
                    <a:moveTo>
                      <a:pt x="418473" y="52152"/>
                    </a:moveTo>
                    <a:cubicBezTo>
                      <a:pt x="375675" y="52152"/>
                      <a:pt x="340954" y="86828"/>
                      <a:pt x="341047" y="129569"/>
                    </a:cubicBezTo>
                    <a:cubicBezTo>
                      <a:pt x="341047" y="157013"/>
                      <a:pt x="355344" y="181165"/>
                      <a:pt x="376975" y="194887"/>
                    </a:cubicBezTo>
                    <a:cubicBezTo>
                      <a:pt x="382452" y="198363"/>
                      <a:pt x="388301" y="201191"/>
                      <a:pt x="394568" y="203092"/>
                    </a:cubicBezTo>
                    <a:cubicBezTo>
                      <a:pt x="402134" y="205595"/>
                      <a:pt x="410118" y="206893"/>
                      <a:pt x="418473" y="206893"/>
                    </a:cubicBezTo>
                    <a:cubicBezTo>
                      <a:pt x="425343" y="206893"/>
                      <a:pt x="431935" y="206012"/>
                      <a:pt x="438248" y="204344"/>
                    </a:cubicBezTo>
                    <a:cubicBezTo>
                      <a:pt x="444468" y="202721"/>
                      <a:pt x="450270" y="200403"/>
                      <a:pt x="455701" y="197436"/>
                    </a:cubicBezTo>
                    <a:cubicBezTo>
                      <a:pt x="479653" y="184271"/>
                      <a:pt x="495946" y="158774"/>
                      <a:pt x="495946" y="129569"/>
                    </a:cubicBezTo>
                    <a:cubicBezTo>
                      <a:pt x="495946" y="86828"/>
                      <a:pt x="461225" y="52152"/>
                      <a:pt x="418473" y="52152"/>
                    </a:cubicBezTo>
                    <a:close/>
                    <a:moveTo>
                      <a:pt x="419123" y="0"/>
                    </a:moveTo>
                    <a:cubicBezTo>
                      <a:pt x="492975" y="0"/>
                      <a:pt x="552809" y="59755"/>
                      <a:pt x="552809" y="133509"/>
                    </a:cubicBezTo>
                    <a:cubicBezTo>
                      <a:pt x="552809" y="165218"/>
                      <a:pt x="540137" y="196138"/>
                      <a:pt x="524540" y="224509"/>
                    </a:cubicBezTo>
                    <a:cubicBezTo>
                      <a:pt x="518599" y="235310"/>
                      <a:pt x="512239" y="245741"/>
                      <a:pt x="505973" y="255708"/>
                    </a:cubicBezTo>
                    <a:cubicBezTo>
                      <a:pt x="486802" y="286350"/>
                      <a:pt x="464382" y="315045"/>
                      <a:pt x="439315" y="341051"/>
                    </a:cubicBezTo>
                    <a:cubicBezTo>
                      <a:pt x="438944" y="341376"/>
                      <a:pt x="438619" y="341747"/>
                      <a:pt x="438248" y="342071"/>
                    </a:cubicBezTo>
                    <a:cubicBezTo>
                      <a:pt x="432863" y="347078"/>
                      <a:pt x="426086" y="349581"/>
                      <a:pt x="419262" y="349581"/>
                    </a:cubicBezTo>
                    <a:cubicBezTo>
                      <a:pt x="411882" y="349581"/>
                      <a:pt x="404548" y="346614"/>
                      <a:pt x="398978" y="340681"/>
                    </a:cubicBezTo>
                    <a:cubicBezTo>
                      <a:pt x="398467" y="340124"/>
                      <a:pt x="397910" y="339568"/>
                      <a:pt x="397492" y="339151"/>
                    </a:cubicBezTo>
                    <a:cubicBezTo>
                      <a:pt x="369130" y="308740"/>
                      <a:pt x="344575" y="274668"/>
                      <a:pt x="323593" y="238880"/>
                    </a:cubicBezTo>
                    <a:cubicBezTo>
                      <a:pt x="315285" y="224741"/>
                      <a:pt x="306929" y="210138"/>
                      <a:pt x="300198" y="195026"/>
                    </a:cubicBezTo>
                    <a:cubicBezTo>
                      <a:pt x="291518" y="175556"/>
                      <a:pt x="285437" y="155158"/>
                      <a:pt x="285437" y="133509"/>
                    </a:cubicBezTo>
                    <a:cubicBezTo>
                      <a:pt x="285437" y="59755"/>
                      <a:pt x="345317" y="0"/>
                      <a:pt x="41912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grpSp>
        <p:grpSp>
          <p:nvGrpSpPr>
            <p:cNvPr id="33" name="组合 32"/>
            <p:cNvGrpSpPr/>
            <p:nvPr/>
          </p:nvGrpSpPr>
          <p:grpSpPr>
            <a:xfrm>
              <a:off x="1259398" y="4272447"/>
              <a:ext cx="3941252" cy="1005506"/>
              <a:chOff x="7483989" y="3314482"/>
              <a:chExt cx="3941252" cy="1005506"/>
            </a:xfrm>
          </p:grpSpPr>
          <p:sp>
            <p:nvSpPr>
              <p:cNvPr id="34" name="矩形 33"/>
              <p:cNvSpPr/>
              <p:nvPr/>
            </p:nvSpPr>
            <p:spPr>
              <a:xfrm>
                <a:off x="7483989" y="3732519"/>
                <a:ext cx="3941252" cy="587469"/>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在探测到障碍物且有碰撞风险时进行避障，防止误操作等因素为轮椅使用带来的安全风险。</a:t>
                </a:r>
              </a:p>
            </p:txBody>
          </p:sp>
          <p:sp>
            <p:nvSpPr>
              <p:cNvPr id="35" name="矩形 34"/>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85000"/>
                        <a:lumOff val="15000"/>
                      </a:prstClr>
                    </a:solidFill>
                    <a:effectLst/>
                    <a:uLnTx/>
                    <a:uFillTx/>
                    <a:ea typeface="造字工房悦黑体验版纤细体"/>
                    <a:cs typeface="+mn-ea"/>
                    <a:sym typeface="+mn-lt"/>
                  </a:rPr>
                  <a:t>智能避障</a:t>
                </a:r>
              </a:p>
            </p:txBody>
          </p:sp>
        </p:grpSp>
      </p:grpSp>
      <p:grpSp>
        <p:nvGrpSpPr>
          <p:cNvPr id="38" name="组合 37"/>
          <p:cNvGrpSpPr/>
          <p:nvPr/>
        </p:nvGrpSpPr>
        <p:grpSpPr>
          <a:xfrm>
            <a:off x="6209266" y="1724026"/>
            <a:ext cx="5132387" cy="1704974"/>
            <a:chOff x="6184901" y="1943101"/>
            <a:chExt cx="5132387" cy="1704974"/>
          </a:xfrm>
        </p:grpSpPr>
        <p:grpSp>
          <p:nvGrpSpPr>
            <p:cNvPr id="39" name="组合 38"/>
            <p:cNvGrpSpPr/>
            <p:nvPr/>
          </p:nvGrpSpPr>
          <p:grpSpPr>
            <a:xfrm>
              <a:off x="6184901" y="1943101"/>
              <a:ext cx="5132387" cy="1704974"/>
              <a:chOff x="874713" y="1752601"/>
              <a:chExt cx="5132387" cy="1704974"/>
            </a:xfrm>
          </p:grpSpPr>
          <p:sp>
            <p:nvSpPr>
              <p:cNvPr id="43" name="矩形 42"/>
              <p:cNvSpPr/>
              <p:nvPr/>
            </p:nvSpPr>
            <p:spPr>
              <a:xfrm>
                <a:off x="874713" y="17526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sp>
            <p:nvSpPr>
              <p:cNvPr id="44" name="椭圆 34"/>
              <p:cNvSpPr/>
              <p:nvPr/>
            </p:nvSpPr>
            <p:spPr>
              <a:xfrm>
                <a:off x="5200650" y="2065550"/>
                <a:ext cx="586015" cy="365766"/>
              </a:xfrm>
              <a:custGeom>
                <a:avLst/>
                <a:gdLst>
                  <a:gd name="connsiteX0" fmla="*/ 509262 w 608697"/>
                  <a:gd name="connsiteY0" fmla="*/ 287324 h 379924"/>
                  <a:gd name="connsiteX1" fmla="*/ 488226 w 608697"/>
                  <a:gd name="connsiteY1" fmla="*/ 308258 h 379924"/>
                  <a:gd name="connsiteX2" fmla="*/ 509262 w 608697"/>
                  <a:gd name="connsiteY2" fmla="*/ 329266 h 379924"/>
                  <a:gd name="connsiteX3" fmla="*/ 530223 w 608697"/>
                  <a:gd name="connsiteY3" fmla="*/ 308258 h 379924"/>
                  <a:gd name="connsiteX4" fmla="*/ 509262 w 608697"/>
                  <a:gd name="connsiteY4" fmla="*/ 287324 h 379924"/>
                  <a:gd name="connsiteX5" fmla="*/ 442648 w 608697"/>
                  <a:gd name="connsiteY5" fmla="*/ 287324 h 379924"/>
                  <a:gd name="connsiteX6" fmla="*/ 421687 w 608697"/>
                  <a:gd name="connsiteY6" fmla="*/ 308332 h 379924"/>
                  <a:gd name="connsiteX7" fmla="*/ 442648 w 608697"/>
                  <a:gd name="connsiteY7" fmla="*/ 329266 h 379924"/>
                  <a:gd name="connsiteX8" fmla="*/ 463684 w 608697"/>
                  <a:gd name="connsiteY8" fmla="*/ 308332 h 379924"/>
                  <a:gd name="connsiteX9" fmla="*/ 442648 w 608697"/>
                  <a:gd name="connsiteY9" fmla="*/ 287324 h 379924"/>
                  <a:gd name="connsiteX10" fmla="*/ 380436 w 608697"/>
                  <a:gd name="connsiteY10" fmla="*/ 284940 h 379924"/>
                  <a:gd name="connsiteX11" fmla="*/ 380436 w 608697"/>
                  <a:gd name="connsiteY11" fmla="*/ 332469 h 379924"/>
                  <a:gd name="connsiteX12" fmla="*/ 399457 w 608697"/>
                  <a:gd name="connsiteY12" fmla="*/ 332469 h 379924"/>
                  <a:gd name="connsiteX13" fmla="*/ 399457 w 608697"/>
                  <a:gd name="connsiteY13" fmla="*/ 284940 h 379924"/>
                  <a:gd name="connsiteX14" fmla="*/ 114131 w 608697"/>
                  <a:gd name="connsiteY14" fmla="*/ 199418 h 379924"/>
                  <a:gd name="connsiteX15" fmla="*/ 171196 w 608697"/>
                  <a:gd name="connsiteY15" fmla="*/ 199418 h 379924"/>
                  <a:gd name="connsiteX16" fmla="*/ 437501 w 608697"/>
                  <a:gd name="connsiteY16" fmla="*/ 199418 h 379924"/>
                  <a:gd name="connsiteX17" fmla="*/ 494566 w 608697"/>
                  <a:gd name="connsiteY17" fmla="*/ 199418 h 379924"/>
                  <a:gd name="connsiteX18" fmla="*/ 513588 w 608697"/>
                  <a:gd name="connsiteY18" fmla="*/ 218415 h 379924"/>
                  <a:gd name="connsiteX19" fmla="*/ 608697 w 608697"/>
                  <a:gd name="connsiteY19" fmla="*/ 360927 h 379924"/>
                  <a:gd name="connsiteX20" fmla="*/ 589675 w 608697"/>
                  <a:gd name="connsiteY20" fmla="*/ 379924 h 379924"/>
                  <a:gd name="connsiteX21" fmla="*/ 19022 w 608697"/>
                  <a:gd name="connsiteY21" fmla="*/ 379924 h 379924"/>
                  <a:gd name="connsiteX22" fmla="*/ 0 w 608697"/>
                  <a:gd name="connsiteY22" fmla="*/ 360927 h 379924"/>
                  <a:gd name="connsiteX23" fmla="*/ 95109 w 608697"/>
                  <a:gd name="connsiteY23" fmla="*/ 218415 h 379924"/>
                  <a:gd name="connsiteX24" fmla="*/ 114131 w 608697"/>
                  <a:gd name="connsiteY24" fmla="*/ 199418 h 379924"/>
                  <a:gd name="connsiteX25" fmla="*/ 190214 w 608697"/>
                  <a:gd name="connsiteY25" fmla="*/ 0 h 379924"/>
                  <a:gd name="connsiteX26" fmla="*/ 418484 w 608697"/>
                  <a:gd name="connsiteY26" fmla="*/ 0 h 379924"/>
                  <a:gd name="connsiteX27" fmla="*/ 437506 w 608697"/>
                  <a:gd name="connsiteY27" fmla="*/ 18997 h 379924"/>
                  <a:gd name="connsiteX28" fmla="*/ 437506 w 608697"/>
                  <a:gd name="connsiteY28" fmla="*/ 180436 h 379924"/>
                  <a:gd name="connsiteX29" fmla="*/ 171192 w 608697"/>
                  <a:gd name="connsiteY29" fmla="*/ 180436 h 379924"/>
                  <a:gd name="connsiteX30" fmla="*/ 171192 w 608697"/>
                  <a:gd name="connsiteY30" fmla="*/ 18997 h 379924"/>
                  <a:gd name="connsiteX31" fmla="*/ 190214 w 608697"/>
                  <a:gd name="connsiteY31" fmla="*/ 0 h 37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8697" h="379924">
                    <a:moveTo>
                      <a:pt x="509262" y="287324"/>
                    </a:moveTo>
                    <a:cubicBezTo>
                      <a:pt x="497625" y="287324"/>
                      <a:pt x="488226" y="296711"/>
                      <a:pt x="488226" y="308258"/>
                    </a:cubicBezTo>
                    <a:cubicBezTo>
                      <a:pt x="488226" y="319879"/>
                      <a:pt x="497625" y="329266"/>
                      <a:pt x="509262" y="329266"/>
                    </a:cubicBezTo>
                    <a:cubicBezTo>
                      <a:pt x="520824" y="329266"/>
                      <a:pt x="530223" y="319879"/>
                      <a:pt x="530223" y="308258"/>
                    </a:cubicBezTo>
                    <a:cubicBezTo>
                      <a:pt x="530223" y="296711"/>
                      <a:pt x="520824" y="287324"/>
                      <a:pt x="509262" y="287324"/>
                    </a:cubicBezTo>
                    <a:close/>
                    <a:moveTo>
                      <a:pt x="442648" y="287324"/>
                    </a:moveTo>
                    <a:cubicBezTo>
                      <a:pt x="431086" y="287324"/>
                      <a:pt x="421687" y="296711"/>
                      <a:pt x="421687" y="308332"/>
                    </a:cubicBezTo>
                    <a:cubicBezTo>
                      <a:pt x="421687" y="319879"/>
                      <a:pt x="431086" y="329266"/>
                      <a:pt x="442648" y="329266"/>
                    </a:cubicBezTo>
                    <a:cubicBezTo>
                      <a:pt x="454285" y="329266"/>
                      <a:pt x="463684" y="319879"/>
                      <a:pt x="463684" y="308332"/>
                    </a:cubicBezTo>
                    <a:cubicBezTo>
                      <a:pt x="463684" y="296711"/>
                      <a:pt x="454285" y="287324"/>
                      <a:pt x="442648" y="287324"/>
                    </a:cubicBezTo>
                    <a:close/>
                    <a:moveTo>
                      <a:pt x="380436" y="284940"/>
                    </a:moveTo>
                    <a:lnTo>
                      <a:pt x="380436" y="332469"/>
                    </a:lnTo>
                    <a:lnTo>
                      <a:pt x="399457" y="332469"/>
                    </a:lnTo>
                    <a:lnTo>
                      <a:pt x="399457" y="284940"/>
                    </a:lnTo>
                    <a:close/>
                    <a:moveTo>
                      <a:pt x="114131" y="199418"/>
                    </a:moveTo>
                    <a:lnTo>
                      <a:pt x="171196" y="199418"/>
                    </a:lnTo>
                    <a:lnTo>
                      <a:pt x="437501" y="199418"/>
                    </a:lnTo>
                    <a:lnTo>
                      <a:pt x="494566" y="199418"/>
                    </a:lnTo>
                    <a:cubicBezTo>
                      <a:pt x="505084" y="199418"/>
                      <a:pt x="505681" y="206942"/>
                      <a:pt x="513588" y="218415"/>
                    </a:cubicBezTo>
                    <a:lnTo>
                      <a:pt x="608697" y="360927"/>
                    </a:lnTo>
                    <a:cubicBezTo>
                      <a:pt x="608697" y="371431"/>
                      <a:pt x="608697" y="379924"/>
                      <a:pt x="589675" y="379924"/>
                    </a:cubicBezTo>
                    <a:lnTo>
                      <a:pt x="19022" y="379924"/>
                    </a:lnTo>
                    <a:cubicBezTo>
                      <a:pt x="0" y="379924"/>
                      <a:pt x="0" y="371431"/>
                      <a:pt x="0" y="360927"/>
                    </a:cubicBezTo>
                    <a:lnTo>
                      <a:pt x="95109" y="218415"/>
                    </a:lnTo>
                    <a:cubicBezTo>
                      <a:pt x="101450" y="208954"/>
                      <a:pt x="103613" y="199418"/>
                      <a:pt x="114131" y="199418"/>
                    </a:cubicBezTo>
                    <a:close/>
                    <a:moveTo>
                      <a:pt x="190214" y="0"/>
                    </a:moveTo>
                    <a:lnTo>
                      <a:pt x="418484" y="0"/>
                    </a:lnTo>
                    <a:cubicBezTo>
                      <a:pt x="429002" y="0"/>
                      <a:pt x="437506" y="8493"/>
                      <a:pt x="437506" y="18997"/>
                    </a:cubicBezTo>
                    <a:lnTo>
                      <a:pt x="437506" y="180436"/>
                    </a:lnTo>
                    <a:lnTo>
                      <a:pt x="171192" y="180436"/>
                    </a:lnTo>
                    <a:lnTo>
                      <a:pt x="171192" y="18997"/>
                    </a:lnTo>
                    <a:cubicBezTo>
                      <a:pt x="171192" y="8493"/>
                      <a:pt x="179696" y="0"/>
                      <a:pt x="190214"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ea typeface="造字工房悦黑体验版纤细体"/>
                  <a:cs typeface="+mn-ea"/>
                  <a:sym typeface="+mn-lt"/>
                </a:endParaRPr>
              </a:p>
            </p:txBody>
          </p:sp>
        </p:grpSp>
        <p:grpSp>
          <p:nvGrpSpPr>
            <p:cNvPr id="40" name="组合 39"/>
            <p:cNvGrpSpPr/>
            <p:nvPr/>
          </p:nvGrpSpPr>
          <p:grpSpPr>
            <a:xfrm>
              <a:off x="6569586" y="2277135"/>
              <a:ext cx="3941252" cy="1005506"/>
              <a:chOff x="7483989" y="3314482"/>
              <a:chExt cx="3941252" cy="1005506"/>
            </a:xfrm>
          </p:grpSpPr>
          <p:sp>
            <p:nvSpPr>
              <p:cNvPr id="41" name="矩形 40"/>
              <p:cNvSpPr/>
              <p:nvPr/>
            </p:nvSpPr>
            <p:spPr>
              <a:xfrm>
                <a:off x="7483989" y="3732519"/>
                <a:ext cx="3941252" cy="587469"/>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具有第二种控制方式，家属可通过手机客户端与轮椅连接，操控轮椅运动。</a:t>
                </a:r>
              </a:p>
            </p:txBody>
          </p:sp>
          <p:sp>
            <p:nvSpPr>
              <p:cNvPr id="42" name="矩形 41"/>
              <p:cNvSpPr/>
              <p:nvPr/>
            </p:nvSpPr>
            <p:spPr>
              <a:xfrm>
                <a:off x="7483989" y="3314482"/>
                <a:ext cx="2050552" cy="396583"/>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85000"/>
                        <a:lumOff val="15000"/>
                      </a:prstClr>
                    </a:solidFill>
                    <a:effectLst/>
                    <a:uLnTx/>
                    <a:uFillTx/>
                    <a:ea typeface="造字工房悦黑体验版纤细体"/>
                    <a:cs typeface="+mn-ea"/>
                    <a:sym typeface="+mn-lt"/>
                  </a:rPr>
                  <a:t>远程控制</a:t>
                </a:r>
              </a:p>
            </p:txBody>
          </p:sp>
        </p:grpSp>
      </p:grpSp>
      <p:sp>
        <p:nvSpPr>
          <p:cNvPr id="2" name="矩形 1">
            <a:extLst>
              <a:ext uri="{FF2B5EF4-FFF2-40B4-BE49-F238E27FC236}">
                <a16:creationId xmlns:a16="http://schemas.microsoft.com/office/drawing/2014/main" id="{ADF8D657-91B0-1C12-1E93-7D5DB4DD2C3C}"/>
              </a:ext>
            </a:extLst>
          </p:cNvPr>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sp>
        <p:nvSpPr>
          <p:cNvPr id="3" name="文本框 2">
            <a:extLst>
              <a:ext uri="{FF2B5EF4-FFF2-40B4-BE49-F238E27FC236}">
                <a16:creationId xmlns:a16="http://schemas.microsoft.com/office/drawing/2014/main" id="{0A9F1303-7D59-081D-52DA-D474A00A1277}"/>
              </a:ext>
            </a:extLst>
          </p:cNvPr>
          <p:cNvSpPr txBox="1"/>
          <p:nvPr/>
        </p:nvSpPr>
        <p:spPr>
          <a:xfrm>
            <a:off x="1371980" y="816309"/>
            <a:ext cx="264687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项目主要功能</a:t>
            </a: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right)">
                                      <p:cBhvr>
                                        <p:cTn id="8" dur="500"/>
                                        <p:tgtEl>
                                          <p:spTgt spid="13"/>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p:tgtEl>
                                          <p:spTgt spid="38"/>
                                        </p:tgtEl>
                                        <p:attrNameLst>
                                          <p:attrName>ppt_y</p:attrName>
                                        </p:attrNameLst>
                                      </p:cBhvr>
                                      <p:tavLst>
                                        <p:tav tm="0">
                                          <p:val>
                                            <p:strVal val="#ppt_y-#ppt_h*1.125000"/>
                                          </p:val>
                                        </p:tav>
                                        <p:tav tm="100000">
                                          <p:val>
                                            <p:strVal val="#ppt_y"/>
                                          </p:val>
                                        </p:tav>
                                      </p:tavLst>
                                    </p:anim>
                                    <p:animEffect transition="in" filter="wipe(down)">
                                      <p:cBhvr>
                                        <p:cTn id="13" dur="500"/>
                                        <p:tgtEl>
                                          <p:spTgt spid="38"/>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p:tgtEl>
                                          <p:spTgt spid="31"/>
                                        </p:tgtEl>
                                        <p:attrNameLst>
                                          <p:attrName>ppt_y</p:attrName>
                                        </p:attrNameLst>
                                      </p:cBhvr>
                                      <p:tavLst>
                                        <p:tav tm="0">
                                          <p:val>
                                            <p:strVal val="#ppt_y+#ppt_h*1.125000"/>
                                          </p:val>
                                        </p:tav>
                                        <p:tav tm="100000">
                                          <p:val>
                                            <p:strVal val="#ppt_y"/>
                                          </p:val>
                                        </p:tav>
                                      </p:tavLst>
                                    </p:anim>
                                    <p:animEffect transition="in" filter="wipe(up)">
                                      <p:cBhvr>
                                        <p:cTn id="18" dur="500"/>
                                        <p:tgtEl>
                                          <p:spTgt spid="3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49942" y="2762798"/>
            <a:ext cx="3570208" cy="1107996"/>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a:ea typeface="微软雅黑"/>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6600" b="1" i="0" u="none" strike="noStrike" kern="1200" cap="none" spc="0" normalizeH="0" baseline="0" noProof="0" dirty="0">
                <a:ln>
                  <a:noFill/>
                </a:ln>
                <a:solidFill>
                  <a:prstClr val="black">
                    <a:lumMod val="75000"/>
                    <a:lumOff val="25000"/>
                  </a:prstClr>
                </a:solidFill>
                <a:effectLst/>
                <a:uLnTx/>
                <a:uFillTx/>
                <a:latin typeface="+mn-lt"/>
                <a:ea typeface="造字工房悦黑体验版纤细体"/>
                <a:cs typeface="+mn-ea"/>
                <a:sym typeface="+mn-lt"/>
              </a:rPr>
              <a:t>需求概述</a:t>
            </a:r>
          </a:p>
        </p:txBody>
      </p:sp>
      <p:sp>
        <p:nvSpPr>
          <p:cNvPr id="17" name="文本框 16"/>
          <p:cNvSpPr txBox="1"/>
          <p:nvPr/>
        </p:nvSpPr>
        <p:spPr>
          <a:xfrm>
            <a:off x="4059458" y="3836994"/>
            <a:ext cx="6192981" cy="53476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en-GB" altLang="zh-CN" sz="1000" b="0" i="0" u="none" strike="noStrike" kern="1200" cap="none" spc="0" normalizeH="0" baseline="0" noProof="0" dirty="0">
                <a:ln>
                  <a:noFill/>
                </a:ln>
                <a:solidFill>
                  <a:prstClr val="black">
                    <a:lumMod val="50000"/>
                    <a:lumOff val="50000"/>
                  </a:prstClr>
                </a:solidFill>
                <a:effectLst/>
                <a:uLnTx/>
                <a:uFillTx/>
                <a:ea typeface="造字工房悦黑体验版纤细体"/>
                <a:cs typeface="+mn-ea"/>
                <a:sym typeface="+mn-lt"/>
              </a:rPr>
              <a:t>your content is entered here, or by copying your text, select paste in this box and choose to retain only text. your content is typed here, or by copying your text, select paste in this box.</a:t>
            </a:r>
          </a:p>
        </p:txBody>
      </p:sp>
      <p:sp>
        <p:nvSpPr>
          <p:cNvPr id="18" name="文本框 17"/>
          <p:cNvSpPr txBox="1"/>
          <p:nvPr/>
        </p:nvSpPr>
        <p:spPr>
          <a:xfrm>
            <a:off x="2395034" y="2819355"/>
            <a:ext cx="1040670"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6000" b="0" i="0" u="none" strike="noStrike" kern="1200" cap="none" spc="0" normalizeH="0" baseline="0" noProof="0">
                <a:ln>
                  <a:noFill/>
                </a:ln>
                <a:solidFill>
                  <a:prstClr val="black">
                    <a:lumMod val="75000"/>
                    <a:lumOff val="25000"/>
                  </a:prstClr>
                </a:solidFill>
                <a:effectLst/>
                <a:uLnTx/>
                <a:uFillTx/>
                <a:ea typeface="造字工房悦黑体验版纤细体"/>
                <a:cs typeface="+mn-ea"/>
                <a:sym typeface="+mn-lt"/>
              </a:rPr>
              <a:t>02</a:t>
            </a:r>
            <a:endParaRPr kumimoji="1" lang="zh-CN" altLang="en-US" sz="60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ea typeface="造字工房悦黑体验版纤细体"/>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2592355" y="1563754"/>
            <a:ext cx="3916174" cy="78752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prstClr val="black"/>
                </a:solidFill>
                <a:effectLst/>
                <a:uLnTx/>
                <a:uFillTx/>
                <a:ea typeface="造字工房悦黑体验版纤细体"/>
                <a:cs typeface="+mn-ea"/>
                <a:sym typeface="+mn-lt"/>
              </a:rPr>
              <a:t>残疾人士</a:t>
            </a:r>
            <a:r>
              <a:rPr kumimoji="1" lang="zh-CN" altLang="en-US" sz="1600" b="0" i="0" u="none" strike="noStrike" kern="1200" cap="none" spc="0" normalizeH="0" baseline="0" noProof="0" dirty="0">
                <a:ln>
                  <a:noFill/>
                </a:ln>
                <a:solidFill>
                  <a:prstClr val="black">
                    <a:lumMod val="50000"/>
                    <a:lumOff val="50000"/>
                  </a:prstClr>
                </a:solidFill>
                <a:effectLst/>
                <a:uLnTx/>
                <a:uFillTx/>
                <a:ea typeface="造字工房悦黑体验版纤细体"/>
                <a:cs typeface="+mn-ea"/>
                <a:sym typeface="+mn-lt"/>
              </a:rPr>
              <a:t>：可以依靠辅助控制装置在一定程度上实现自主的出行与移动。</a:t>
            </a:r>
          </a:p>
        </p:txBody>
      </p:sp>
      <p:sp>
        <p:nvSpPr>
          <p:cNvPr id="37" name="文本框 36"/>
          <p:cNvSpPr txBox="1"/>
          <p:nvPr/>
        </p:nvSpPr>
        <p:spPr>
          <a:xfrm>
            <a:off x="2592355" y="2643839"/>
            <a:ext cx="3916174" cy="78752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prstClr val="black"/>
                </a:solidFill>
                <a:effectLst/>
                <a:uLnTx/>
                <a:uFillTx/>
                <a:ea typeface="造字工房悦黑体验版纤细体"/>
                <a:cs typeface="+mn-ea"/>
                <a:sym typeface="+mn-lt"/>
              </a:rPr>
              <a:t>残疾人士家属</a:t>
            </a:r>
            <a:r>
              <a:rPr kumimoji="1" lang="zh-CN" altLang="en-US" sz="1600" b="0" i="0" u="none" strike="noStrike" kern="1200" cap="none" spc="0" normalizeH="0" baseline="0" noProof="0" dirty="0">
                <a:ln>
                  <a:noFill/>
                </a:ln>
                <a:solidFill>
                  <a:prstClr val="black">
                    <a:lumMod val="50000"/>
                    <a:lumOff val="50000"/>
                  </a:prstClr>
                </a:solidFill>
                <a:effectLst/>
                <a:uLnTx/>
                <a:uFillTx/>
                <a:ea typeface="造字工房悦黑体验版纤细体"/>
                <a:cs typeface="+mn-ea"/>
                <a:sym typeface="+mn-lt"/>
              </a:rPr>
              <a:t>：可以方便快捷地帮助控制轮椅，可以接收到相关的重要信息。</a:t>
            </a:r>
          </a:p>
        </p:txBody>
      </p:sp>
      <p:sp>
        <p:nvSpPr>
          <p:cNvPr id="39" name="Freeform 116"/>
          <p:cNvSpPr>
            <a:spLocks noChangeArrowheads="1"/>
          </p:cNvSpPr>
          <p:nvPr/>
        </p:nvSpPr>
        <p:spPr bwMode="auto">
          <a:xfrm>
            <a:off x="1946890" y="3514487"/>
            <a:ext cx="323139" cy="359797"/>
          </a:xfrm>
          <a:custGeom>
            <a:avLst/>
            <a:gdLst>
              <a:gd name="T0" fmla="*/ 875 w 1051"/>
              <a:gd name="T1" fmla="*/ 1049 h 1168"/>
              <a:gd name="T2" fmla="*/ 875 w 1051"/>
              <a:gd name="T3" fmla="*/ 967 h 1168"/>
              <a:gd name="T4" fmla="*/ 525 w 1051"/>
              <a:gd name="T5" fmla="*/ 787 h 1168"/>
              <a:gd name="T6" fmla="*/ 175 w 1051"/>
              <a:gd name="T7" fmla="*/ 967 h 1168"/>
              <a:gd name="T8" fmla="*/ 175 w 1051"/>
              <a:gd name="T9" fmla="*/ 1049 h 1168"/>
              <a:gd name="T10" fmla="*/ 875 w 1051"/>
              <a:gd name="T11" fmla="*/ 1049 h 1168"/>
              <a:gd name="T12" fmla="*/ 525 w 1051"/>
              <a:gd name="T13" fmla="*/ 350 h 1168"/>
              <a:gd name="T14" fmla="*/ 350 w 1051"/>
              <a:gd name="T15" fmla="*/ 525 h 1168"/>
              <a:gd name="T16" fmla="*/ 525 w 1051"/>
              <a:gd name="T17" fmla="*/ 699 h 1168"/>
              <a:gd name="T18" fmla="*/ 700 w 1051"/>
              <a:gd name="T19" fmla="*/ 525 h 1168"/>
              <a:gd name="T20" fmla="*/ 525 w 1051"/>
              <a:gd name="T21" fmla="*/ 350 h 1168"/>
              <a:gd name="T22" fmla="*/ 525 w 1051"/>
              <a:gd name="T23" fmla="*/ 117 h 1168"/>
              <a:gd name="T24" fmla="*/ 468 w 1051"/>
              <a:gd name="T25" fmla="*/ 175 h 1168"/>
              <a:gd name="T26" fmla="*/ 525 w 1051"/>
              <a:gd name="T27" fmla="*/ 235 h 1168"/>
              <a:gd name="T28" fmla="*/ 583 w 1051"/>
              <a:gd name="T29" fmla="*/ 175 h 1168"/>
              <a:gd name="T30" fmla="*/ 525 w 1051"/>
              <a:gd name="T31" fmla="*/ 117 h 1168"/>
              <a:gd name="T32" fmla="*/ 1050 w 1051"/>
              <a:gd name="T33" fmla="*/ 235 h 1168"/>
              <a:gd name="T34" fmla="*/ 1050 w 1051"/>
              <a:gd name="T35" fmla="*/ 1049 h 1168"/>
              <a:gd name="T36" fmla="*/ 932 w 1051"/>
              <a:gd name="T37" fmla="*/ 1167 h 1168"/>
              <a:gd name="T38" fmla="*/ 118 w 1051"/>
              <a:gd name="T39" fmla="*/ 1167 h 1168"/>
              <a:gd name="T40" fmla="*/ 0 w 1051"/>
              <a:gd name="T41" fmla="*/ 1049 h 1168"/>
              <a:gd name="T42" fmla="*/ 0 w 1051"/>
              <a:gd name="T43" fmla="*/ 235 h 1168"/>
              <a:gd name="T44" fmla="*/ 118 w 1051"/>
              <a:gd name="T45" fmla="*/ 117 h 1168"/>
              <a:gd name="T46" fmla="*/ 361 w 1051"/>
              <a:gd name="T47" fmla="*/ 117 h 1168"/>
              <a:gd name="T48" fmla="*/ 525 w 1051"/>
              <a:gd name="T49" fmla="*/ 0 h 1168"/>
              <a:gd name="T50" fmla="*/ 689 w 1051"/>
              <a:gd name="T51" fmla="*/ 117 h 1168"/>
              <a:gd name="T52" fmla="*/ 932 w 1051"/>
              <a:gd name="T53" fmla="*/ 117 h 1168"/>
              <a:gd name="T54" fmla="*/ 1050 w 1051"/>
              <a:gd name="T55" fmla="*/ 235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1" h="1168">
                <a:moveTo>
                  <a:pt x="875" y="1049"/>
                </a:moveTo>
                <a:lnTo>
                  <a:pt x="875" y="967"/>
                </a:lnTo>
                <a:cubicBezTo>
                  <a:pt x="875" y="850"/>
                  <a:pt x="642" y="787"/>
                  <a:pt x="525" y="787"/>
                </a:cubicBezTo>
                <a:cubicBezTo>
                  <a:pt x="407" y="787"/>
                  <a:pt x="175" y="850"/>
                  <a:pt x="175" y="967"/>
                </a:cubicBezTo>
                <a:lnTo>
                  <a:pt x="175" y="1049"/>
                </a:lnTo>
                <a:lnTo>
                  <a:pt x="875" y="1049"/>
                </a:lnTo>
                <a:close/>
                <a:moveTo>
                  <a:pt x="525" y="350"/>
                </a:moveTo>
                <a:cubicBezTo>
                  <a:pt x="429" y="350"/>
                  <a:pt x="350" y="430"/>
                  <a:pt x="350" y="525"/>
                </a:cubicBezTo>
                <a:cubicBezTo>
                  <a:pt x="350" y="621"/>
                  <a:pt x="429" y="699"/>
                  <a:pt x="525" y="699"/>
                </a:cubicBezTo>
                <a:cubicBezTo>
                  <a:pt x="621" y="699"/>
                  <a:pt x="700" y="621"/>
                  <a:pt x="700" y="525"/>
                </a:cubicBezTo>
                <a:cubicBezTo>
                  <a:pt x="700" y="430"/>
                  <a:pt x="621" y="350"/>
                  <a:pt x="525" y="350"/>
                </a:cubicBezTo>
                <a:close/>
                <a:moveTo>
                  <a:pt x="525" y="117"/>
                </a:moveTo>
                <a:cubicBezTo>
                  <a:pt x="492" y="117"/>
                  <a:pt x="468" y="142"/>
                  <a:pt x="468" y="175"/>
                </a:cubicBezTo>
                <a:cubicBezTo>
                  <a:pt x="468" y="208"/>
                  <a:pt x="492" y="235"/>
                  <a:pt x="525" y="235"/>
                </a:cubicBezTo>
                <a:cubicBezTo>
                  <a:pt x="558" y="235"/>
                  <a:pt x="583" y="208"/>
                  <a:pt x="583" y="175"/>
                </a:cubicBezTo>
                <a:cubicBezTo>
                  <a:pt x="583" y="142"/>
                  <a:pt x="558" y="117"/>
                  <a:pt x="525" y="117"/>
                </a:cubicBezTo>
                <a:close/>
                <a:moveTo>
                  <a:pt x="1050" y="235"/>
                </a:moveTo>
                <a:lnTo>
                  <a:pt x="1050" y="1049"/>
                </a:lnTo>
                <a:cubicBezTo>
                  <a:pt x="1050" y="1112"/>
                  <a:pt x="995" y="1167"/>
                  <a:pt x="932" y="1167"/>
                </a:cubicBezTo>
                <a:lnTo>
                  <a:pt x="118" y="1167"/>
                </a:lnTo>
                <a:cubicBezTo>
                  <a:pt x="55" y="1167"/>
                  <a:pt x="0" y="1112"/>
                  <a:pt x="0" y="1049"/>
                </a:cubicBezTo>
                <a:lnTo>
                  <a:pt x="0" y="235"/>
                </a:lnTo>
                <a:cubicBezTo>
                  <a:pt x="0" y="172"/>
                  <a:pt x="55" y="117"/>
                  <a:pt x="118" y="117"/>
                </a:cubicBezTo>
                <a:lnTo>
                  <a:pt x="361" y="117"/>
                </a:lnTo>
                <a:cubicBezTo>
                  <a:pt x="386" y="49"/>
                  <a:pt x="448" y="0"/>
                  <a:pt x="525" y="0"/>
                </a:cubicBezTo>
                <a:cubicBezTo>
                  <a:pt x="601" y="0"/>
                  <a:pt x="665" y="49"/>
                  <a:pt x="689" y="117"/>
                </a:cubicBezTo>
                <a:lnTo>
                  <a:pt x="932" y="117"/>
                </a:lnTo>
                <a:cubicBezTo>
                  <a:pt x="995" y="117"/>
                  <a:pt x="1050" y="172"/>
                  <a:pt x="1050" y="235"/>
                </a:cubicBezTo>
                <a:close/>
              </a:path>
            </a:pathLst>
          </a:custGeom>
          <a:solidFill>
            <a:schemeClr val="bg1"/>
          </a:solidFill>
          <a:ln>
            <a:noFill/>
          </a:ln>
          <a:effec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charset="0"/>
              <a:buNone/>
              <a:tabLst/>
              <a:defRPr/>
            </a:pPr>
            <a:endParaRPr kumimoji="0" lang="en-US" sz="2000" b="0" i="0" u="none" strike="noStrike" kern="1200" cap="none" spc="0" normalizeH="0" baseline="0" noProof="0">
              <a:ln>
                <a:noFill/>
              </a:ln>
              <a:solidFill>
                <a:srgbClr val="AFA397"/>
              </a:solidFill>
              <a:effectLst/>
              <a:uLnTx/>
              <a:uFillTx/>
              <a:latin typeface="+mn-lt"/>
              <a:ea typeface="造字工房悦黑体验版纤细体"/>
              <a:cs typeface="+mn-ea"/>
              <a:sym typeface="+mn-lt"/>
            </a:endParaRPr>
          </a:p>
        </p:txBody>
      </p:sp>
      <p:sp>
        <p:nvSpPr>
          <p:cNvPr id="40" name="文本框 39"/>
          <p:cNvSpPr txBox="1"/>
          <p:nvPr/>
        </p:nvSpPr>
        <p:spPr>
          <a:xfrm>
            <a:off x="2592355" y="3874284"/>
            <a:ext cx="3916174" cy="41819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prstClr val="black"/>
                </a:solidFill>
                <a:effectLst/>
                <a:uLnTx/>
                <a:uFillTx/>
                <a:ea typeface="造字工房悦黑体验版纤细体"/>
                <a:cs typeface="+mn-ea"/>
                <a:sym typeface="+mn-lt"/>
              </a:rPr>
              <a:t>共同需求</a:t>
            </a:r>
            <a:r>
              <a:rPr kumimoji="1" lang="zh-CN" altLang="en-US" sz="1600" b="0" i="0" u="none" strike="noStrike" kern="1200" cap="none" spc="0" normalizeH="0" baseline="0" noProof="0" dirty="0">
                <a:ln>
                  <a:noFill/>
                </a:ln>
                <a:solidFill>
                  <a:prstClr val="black">
                    <a:lumMod val="50000"/>
                    <a:lumOff val="50000"/>
                  </a:prstClr>
                </a:solidFill>
                <a:effectLst/>
                <a:uLnTx/>
                <a:uFillTx/>
                <a:ea typeface="造字工房悦黑体验版纤细体"/>
                <a:cs typeface="+mn-ea"/>
                <a:sym typeface="+mn-lt"/>
              </a:rPr>
              <a:t>：操控过程中的安全性问题。</a:t>
            </a:r>
          </a:p>
        </p:txBody>
      </p:sp>
      <p:sp>
        <p:nvSpPr>
          <p:cNvPr id="2" name="文本框 1">
            <a:extLst>
              <a:ext uri="{FF2B5EF4-FFF2-40B4-BE49-F238E27FC236}">
                <a16:creationId xmlns:a16="http://schemas.microsoft.com/office/drawing/2014/main" id="{4CBDEEA9-08B1-E0F6-8406-E6CBE747519E}"/>
              </a:ext>
            </a:extLst>
          </p:cNvPr>
          <p:cNvSpPr txBox="1"/>
          <p:nvPr/>
        </p:nvSpPr>
        <p:spPr>
          <a:xfrm>
            <a:off x="1371980" y="816309"/>
            <a:ext cx="182614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业务需求</a:t>
            </a:r>
          </a:p>
        </p:txBody>
      </p:sp>
      <p:sp>
        <p:nvSpPr>
          <p:cNvPr id="3" name="矩形 2">
            <a:extLst>
              <a:ext uri="{FF2B5EF4-FFF2-40B4-BE49-F238E27FC236}">
                <a16:creationId xmlns:a16="http://schemas.microsoft.com/office/drawing/2014/main" id="{BBDD035F-AAD5-D075-89D7-CBF38E885F60}"/>
              </a:ext>
            </a:extLst>
          </p:cNvPr>
          <p:cNvSpPr/>
          <p:nvPr/>
        </p:nvSpPr>
        <p:spPr>
          <a:xfrm>
            <a:off x="809726"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pic>
        <p:nvPicPr>
          <p:cNvPr id="1026" name="图片 1">
            <a:extLst>
              <a:ext uri="{FF2B5EF4-FFF2-40B4-BE49-F238E27FC236}">
                <a16:creationId xmlns:a16="http://schemas.microsoft.com/office/drawing/2014/main" id="{4FCDA8C6-4F41-B8AC-EBE5-562400FD6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0359" y="1267379"/>
            <a:ext cx="5599585" cy="33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形 6" descr="轮椅通道 纯色填充">
            <a:extLst>
              <a:ext uri="{FF2B5EF4-FFF2-40B4-BE49-F238E27FC236}">
                <a16:creationId xmlns:a16="http://schemas.microsoft.com/office/drawing/2014/main" id="{8CE4A85E-823C-7C13-26CA-BCF81E4F65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0673" y="1570281"/>
            <a:ext cx="914400" cy="914400"/>
          </a:xfrm>
          <a:prstGeom prst="rect">
            <a:avLst/>
          </a:prstGeom>
        </p:spPr>
      </p:pic>
      <p:pic>
        <p:nvPicPr>
          <p:cNvPr id="9" name="图形 8" descr="用户 纯色填充">
            <a:extLst>
              <a:ext uri="{FF2B5EF4-FFF2-40B4-BE49-F238E27FC236}">
                <a16:creationId xmlns:a16="http://schemas.microsoft.com/office/drawing/2014/main" id="{085FBB3B-F685-F806-2DAA-618CDEC0BC4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0673" y="2636737"/>
            <a:ext cx="914400" cy="914400"/>
          </a:xfrm>
          <a:prstGeom prst="rect">
            <a:avLst/>
          </a:prstGeom>
        </p:spPr>
      </p:pic>
      <p:pic>
        <p:nvPicPr>
          <p:cNvPr id="11" name="图形 10" descr="警告 纯色填充">
            <a:extLst>
              <a:ext uri="{FF2B5EF4-FFF2-40B4-BE49-F238E27FC236}">
                <a16:creationId xmlns:a16="http://schemas.microsoft.com/office/drawing/2014/main" id="{DD614C9F-ACCA-4100-ED34-D5F6723C80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60673" y="3557409"/>
            <a:ext cx="914400" cy="914400"/>
          </a:xfrm>
          <a:prstGeom prst="rect">
            <a:avLst/>
          </a:prstGeom>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5" presetClass="entr" presetSubtype="10" fill="hold" grpId="1"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checkerboard(across)">
                                      <p:cBhvr>
                                        <p:cTn id="10" dur="500"/>
                                        <p:tgtEl>
                                          <p:spTgt spid="3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dissolve">
                                      <p:cBhvr>
                                        <p:cTn id="13" dur="500"/>
                                        <p:tgtEl>
                                          <p:spTgt spid="37"/>
                                        </p:tgtEl>
                                      </p:cBhvr>
                                    </p:animEffect>
                                  </p:childTnLst>
                                </p:cTn>
                              </p:par>
                              <p:par>
                                <p:cTn id="14" presetID="5" presetClass="entr" presetSubtype="10" fill="hold" grpId="1"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checkerboard(across)">
                                      <p:cBhvr>
                                        <p:cTn id="16" dur="500"/>
                                        <p:tgtEl>
                                          <p:spTgt spid="3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dissolve">
                                      <p:cBhvr>
                                        <p:cTn id="19" dur="500"/>
                                        <p:tgtEl>
                                          <p:spTgt spid="40"/>
                                        </p:tgtEl>
                                      </p:cBhvr>
                                    </p:animEffect>
                                  </p:childTnLst>
                                </p:cTn>
                              </p:par>
                              <p:par>
                                <p:cTn id="20" presetID="5" presetClass="entr" presetSubtype="10" fill="hold" grpId="1"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checkerboard(across)">
                                      <p:cBhvr>
                                        <p:cTn id="22" dur="500"/>
                                        <p:tgtEl>
                                          <p:spTgt spid="4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dissolv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37" grpId="0"/>
      <p:bldP spid="37" grpId="1"/>
      <p:bldP spid="40" grpId="0"/>
      <p:bldP spid="40" grpId="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7034401" y="1185309"/>
            <a:ext cx="1387475" cy="338554"/>
          </a:xfrm>
          <a:prstGeom prst="rect">
            <a:avLst/>
          </a:prstGeom>
          <a:solidFill>
            <a:schemeClr val="tx1">
              <a:lumMod val="75000"/>
              <a:lumOff val="25000"/>
            </a:schemeClr>
          </a:solidFill>
        </p:spPr>
        <p:txBody>
          <a:bodyPr wrap="square" rtlCol="0">
            <a:spAutoFit/>
          </a:bodyPr>
          <a:lstStyle/>
          <a:p>
            <a:pPr marL="285750" marR="0" lvl="0" indent="-285750" algn="di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white"/>
                </a:solidFill>
                <a:effectLst/>
                <a:uLnTx/>
                <a:uFillTx/>
                <a:ea typeface="造字工房悦黑体验版纤细体"/>
                <a:cs typeface="+mn-ea"/>
                <a:sym typeface="+mn-lt"/>
              </a:rPr>
              <a:t>环境数据</a:t>
            </a:r>
          </a:p>
        </p:txBody>
      </p:sp>
      <p:sp>
        <p:nvSpPr>
          <p:cNvPr id="27" name="文本框 26"/>
          <p:cNvSpPr txBox="1"/>
          <p:nvPr/>
        </p:nvSpPr>
        <p:spPr>
          <a:xfrm>
            <a:off x="7034401" y="1627549"/>
            <a:ext cx="3726696" cy="58746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ea typeface="造字工房悦黑体验版纤细体"/>
                <a:cs typeface="+mn-ea"/>
                <a:sym typeface="+mn-lt"/>
              </a:rPr>
              <a:t>激光雷达采集的反馈信息，摄像头所采集的图像信号，用于进一步处理生成障碍物信息。</a:t>
            </a:r>
          </a:p>
        </p:txBody>
      </p:sp>
      <p:sp>
        <p:nvSpPr>
          <p:cNvPr id="28" name="文本框 27"/>
          <p:cNvSpPr txBox="1"/>
          <p:nvPr/>
        </p:nvSpPr>
        <p:spPr>
          <a:xfrm>
            <a:off x="7034401" y="2365221"/>
            <a:ext cx="1387475" cy="338554"/>
          </a:xfrm>
          <a:prstGeom prst="rect">
            <a:avLst/>
          </a:prstGeom>
          <a:solidFill>
            <a:schemeClr val="tx1">
              <a:lumMod val="75000"/>
              <a:lumOff val="25000"/>
            </a:schemeClr>
          </a:solidFill>
        </p:spPr>
        <p:txBody>
          <a:bodyPr wrap="square" rtlCol="0">
            <a:spAutoFit/>
          </a:bodyPr>
          <a:lstStyle/>
          <a:p>
            <a:pPr marL="285750" marR="0" lvl="0" indent="-285750" algn="di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white"/>
                </a:solidFill>
                <a:effectLst/>
                <a:uLnTx/>
                <a:uFillTx/>
                <a:ea typeface="造字工房悦黑体验版纤细体"/>
                <a:cs typeface="+mn-ea"/>
                <a:sym typeface="+mn-lt"/>
              </a:rPr>
              <a:t>指令数据</a:t>
            </a:r>
          </a:p>
        </p:txBody>
      </p:sp>
      <p:sp>
        <p:nvSpPr>
          <p:cNvPr id="29" name="文本框 28"/>
          <p:cNvSpPr txBox="1"/>
          <p:nvPr/>
        </p:nvSpPr>
        <p:spPr>
          <a:xfrm>
            <a:off x="7034401" y="2807461"/>
            <a:ext cx="3726696" cy="58746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ea typeface="造字工房悦黑体验版纤细体"/>
                <a:cs typeface="+mn-ea"/>
                <a:sym typeface="+mn-lt"/>
              </a:rPr>
              <a:t>来自头部控制器加速度计测量的相关姿态信息；来自手机客户端的直接指令</a:t>
            </a:r>
          </a:p>
        </p:txBody>
      </p:sp>
      <p:sp>
        <p:nvSpPr>
          <p:cNvPr id="2" name="矩形 1">
            <a:extLst>
              <a:ext uri="{FF2B5EF4-FFF2-40B4-BE49-F238E27FC236}">
                <a16:creationId xmlns:a16="http://schemas.microsoft.com/office/drawing/2014/main" id="{43AD6DE8-CBED-968B-8086-32EEEFD9D55B}"/>
              </a:ext>
            </a:extLst>
          </p:cNvPr>
          <p:cNvSpPr/>
          <p:nvPr/>
        </p:nvSpPr>
        <p:spPr>
          <a:xfrm>
            <a:off x="763418"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sp>
        <p:nvSpPr>
          <p:cNvPr id="3" name="文本框 2">
            <a:extLst>
              <a:ext uri="{FF2B5EF4-FFF2-40B4-BE49-F238E27FC236}">
                <a16:creationId xmlns:a16="http://schemas.microsoft.com/office/drawing/2014/main" id="{FC9AFC25-33E8-99B9-B6A8-0C5E1628D3B1}"/>
              </a:ext>
            </a:extLst>
          </p:cNvPr>
          <p:cNvSpPr txBox="1"/>
          <p:nvPr/>
        </p:nvSpPr>
        <p:spPr>
          <a:xfrm>
            <a:off x="1312384" y="809884"/>
            <a:ext cx="182614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数据需求</a:t>
            </a:r>
          </a:p>
        </p:txBody>
      </p:sp>
      <p:pic>
        <p:nvPicPr>
          <p:cNvPr id="4" name="图片 1">
            <a:extLst>
              <a:ext uri="{FF2B5EF4-FFF2-40B4-BE49-F238E27FC236}">
                <a16:creationId xmlns:a16="http://schemas.microsoft.com/office/drawing/2014/main" id="{0D867DEA-FF0A-F7FB-D07D-420B7A8443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773" y="1394659"/>
            <a:ext cx="5600561" cy="462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AE51B42B-A403-09DE-F730-4813C535ECBB}"/>
              </a:ext>
            </a:extLst>
          </p:cNvPr>
          <p:cNvSpPr txBox="1"/>
          <p:nvPr/>
        </p:nvSpPr>
        <p:spPr>
          <a:xfrm>
            <a:off x="7034401" y="3648819"/>
            <a:ext cx="1563414" cy="338554"/>
          </a:xfrm>
          <a:prstGeom prst="rect">
            <a:avLst/>
          </a:prstGeom>
          <a:solidFill>
            <a:schemeClr val="tx1">
              <a:lumMod val="75000"/>
              <a:lumOff val="25000"/>
            </a:schemeClr>
          </a:solidFill>
        </p:spPr>
        <p:txBody>
          <a:bodyPr wrap="square" rtlCol="0">
            <a:spAutoFit/>
          </a:bodyPr>
          <a:lstStyle/>
          <a:p>
            <a:pPr marL="285750" marR="0" lvl="0" indent="-285750" algn="di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white"/>
                </a:solidFill>
                <a:effectLst/>
                <a:uLnTx/>
                <a:uFillTx/>
                <a:ea typeface="造字工房悦黑体验版纤细体"/>
                <a:cs typeface="+mn-ea"/>
                <a:sym typeface="+mn-lt"/>
              </a:rPr>
              <a:t>障碍物数据</a:t>
            </a:r>
          </a:p>
        </p:txBody>
      </p:sp>
      <p:sp>
        <p:nvSpPr>
          <p:cNvPr id="7" name="文本框 6">
            <a:extLst>
              <a:ext uri="{FF2B5EF4-FFF2-40B4-BE49-F238E27FC236}">
                <a16:creationId xmlns:a16="http://schemas.microsoft.com/office/drawing/2014/main" id="{72EBDF10-EA1D-FDC8-7BD6-EA78B4F95C2C}"/>
              </a:ext>
            </a:extLst>
          </p:cNvPr>
          <p:cNvSpPr txBox="1"/>
          <p:nvPr/>
        </p:nvSpPr>
        <p:spPr>
          <a:xfrm>
            <a:off x="7034401" y="4091059"/>
            <a:ext cx="3726696" cy="58746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ea typeface="造字工房悦黑体验版纤细体"/>
                <a:cs typeface="+mn-ea"/>
                <a:sym typeface="+mn-lt"/>
              </a:rPr>
              <a:t>根据环境数据推测生成，包含障碍物的位置、距离、相对速度等信息，用于决定是否避障。</a:t>
            </a:r>
          </a:p>
        </p:txBody>
      </p:sp>
      <p:sp>
        <p:nvSpPr>
          <p:cNvPr id="8" name="文本框 7">
            <a:extLst>
              <a:ext uri="{FF2B5EF4-FFF2-40B4-BE49-F238E27FC236}">
                <a16:creationId xmlns:a16="http://schemas.microsoft.com/office/drawing/2014/main" id="{97F02648-803C-946D-D06F-7B32F14058A0}"/>
              </a:ext>
            </a:extLst>
          </p:cNvPr>
          <p:cNvSpPr txBox="1"/>
          <p:nvPr/>
        </p:nvSpPr>
        <p:spPr>
          <a:xfrm>
            <a:off x="7034401" y="4929428"/>
            <a:ext cx="1387475" cy="338554"/>
          </a:xfrm>
          <a:prstGeom prst="rect">
            <a:avLst/>
          </a:prstGeom>
          <a:solidFill>
            <a:schemeClr val="tx1">
              <a:lumMod val="75000"/>
              <a:lumOff val="25000"/>
            </a:schemeClr>
          </a:solidFill>
        </p:spPr>
        <p:txBody>
          <a:bodyPr wrap="square" rtlCol="0">
            <a:spAutoFit/>
          </a:bodyPr>
          <a:lstStyle/>
          <a:p>
            <a:pPr marL="285750" marR="0" lvl="0" indent="-285750" algn="di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white"/>
                </a:solidFill>
                <a:effectLst/>
                <a:uLnTx/>
                <a:uFillTx/>
                <a:ea typeface="造字工房悦黑体验版纤细体"/>
                <a:cs typeface="+mn-ea"/>
                <a:sym typeface="+mn-lt"/>
              </a:rPr>
              <a:t>操作数据</a:t>
            </a:r>
          </a:p>
        </p:txBody>
      </p:sp>
      <p:sp>
        <p:nvSpPr>
          <p:cNvPr id="9" name="文本框 8">
            <a:extLst>
              <a:ext uri="{FF2B5EF4-FFF2-40B4-BE49-F238E27FC236}">
                <a16:creationId xmlns:a16="http://schemas.microsoft.com/office/drawing/2014/main" id="{76605197-B8C3-E11D-2214-5805209FB182}"/>
              </a:ext>
            </a:extLst>
          </p:cNvPr>
          <p:cNvSpPr txBox="1"/>
          <p:nvPr/>
        </p:nvSpPr>
        <p:spPr>
          <a:xfrm>
            <a:off x="7034401" y="5371668"/>
            <a:ext cx="3726696" cy="58746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ea typeface="造字工房悦黑体验版纤细体"/>
                <a:cs typeface="+mn-ea"/>
                <a:sym typeface="+mn-lt"/>
              </a:rPr>
              <a:t>向操作装置发送的最终控制指令；以及操作装置的相关信息反馈。</a:t>
            </a: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heckerboard(across)">
                                      <p:cBhvr>
                                        <p:cTn id="7" dur="500"/>
                                        <p:tgtEl>
                                          <p:spTgt spid="2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checkerboard(across)">
                                      <p:cBhvr>
                                        <p:cTn id="10" dur="500"/>
                                        <p:tgtEl>
                                          <p:spTgt spid="27"/>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checkerboard(across)">
                                      <p:cBhvr>
                                        <p:cTn id="13" dur="500"/>
                                        <p:tgtEl>
                                          <p:spTgt spid="28"/>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checkerboard(across)">
                                      <p:cBhvr>
                                        <p:cTn id="16" dur="500"/>
                                        <p:tgtEl>
                                          <p:spTgt spid="2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heckerboard(across)">
                                      <p:cBhvr>
                                        <p:cTn id="22" dur="500"/>
                                        <p:tgtEl>
                                          <p:spTgt spid="6"/>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checkerboard(across)">
                                      <p:cBhvr>
                                        <p:cTn id="25" dur="500"/>
                                        <p:tgtEl>
                                          <p:spTgt spid="7"/>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checkerboard(across)">
                                      <p:cBhvr>
                                        <p:cTn id="28" dur="500"/>
                                        <p:tgtEl>
                                          <p:spTgt spid="8"/>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checkerboard(across)">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 grpId="0"/>
      <p:bldP spid="6" grpId="0" animBg="1"/>
      <p:bldP spid="7" grpId="0"/>
      <p:bldP spid="8"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6602598" y="1125176"/>
            <a:ext cx="5049265" cy="912100"/>
            <a:chOff x="6281964" y="1465233"/>
            <a:chExt cx="5049265" cy="912100"/>
          </a:xfrm>
        </p:grpSpPr>
        <p:sp>
          <p:nvSpPr>
            <p:cNvPr id="52" name="文本框 51"/>
            <p:cNvSpPr txBox="1"/>
            <p:nvPr/>
          </p:nvSpPr>
          <p:spPr>
            <a:xfrm>
              <a:off x="6281964" y="1838339"/>
              <a:ext cx="5049265" cy="538994"/>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两种指令输入装置都可正常地生成初始指令；激光雷达和摄像头可以正确的获取环境信息。</a:t>
              </a:r>
            </a:p>
          </p:txBody>
        </p:sp>
        <p:sp>
          <p:nvSpPr>
            <p:cNvPr id="53" name="文本框 52"/>
            <p:cNvSpPr txBox="1"/>
            <p:nvPr/>
          </p:nvSpPr>
          <p:spPr>
            <a:xfrm>
              <a:off x="6296789" y="1465233"/>
              <a:ext cx="18287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400" normalizeH="0" baseline="0" noProof="0" dirty="0">
                  <a:ln>
                    <a:noFill/>
                  </a:ln>
                  <a:solidFill>
                    <a:prstClr val="black">
                      <a:lumMod val="75000"/>
                      <a:lumOff val="25000"/>
                    </a:prstClr>
                  </a:solidFill>
                  <a:effectLst/>
                  <a:uLnTx/>
                  <a:uFillTx/>
                  <a:ea typeface="造字工房悦黑体验版纤细体"/>
                  <a:cs typeface="+mn-ea"/>
                  <a:sym typeface="+mn-lt"/>
                </a:rPr>
                <a:t>数据输入</a:t>
              </a:r>
            </a:p>
          </p:txBody>
        </p:sp>
      </p:grpSp>
      <p:grpSp>
        <p:nvGrpSpPr>
          <p:cNvPr id="54" name="组合 53"/>
          <p:cNvGrpSpPr/>
          <p:nvPr/>
        </p:nvGrpSpPr>
        <p:grpSpPr>
          <a:xfrm>
            <a:off x="6602598" y="2450777"/>
            <a:ext cx="5049265" cy="1142932"/>
            <a:chOff x="6281964" y="2790834"/>
            <a:chExt cx="5049265" cy="1142932"/>
          </a:xfrm>
        </p:grpSpPr>
        <p:sp>
          <p:nvSpPr>
            <p:cNvPr id="55" name="文本框 54"/>
            <p:cNvSpPr txBox="1"/>
            <p:nvPr/>
          </p:nvSpPr>
          <p:spPr>
            <a:xfrm>
              <a:off x="6281964" y="3163940"/>
              <a:ext cx="5049265" cy="769826"/>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对于图像信号进行处理，识别障碍物；对于雷达信号进行处理，判断障碍物相对速度；对于指令和障碍物数据进行处理，生成正确的操控指令。</a:t>
              </a:r>
            </a:p>
          </p:txBody>
        </p:sp>
        <p:sp>
          <p:nvSpPr>
            <p:cNvPr id="56" name="文本框 55"/>
            <p:cNvSpPr txBox="1"/>
            <p:nvPr/>
          </p:nvSpPr>
          <p:spPr>
            <a:xfrm>
              <a:off x="6296789" y="2790834"/>
              <a:ext cx="18287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400" normalizeH="0" baseline="0" noProof="0" dirty="0">
                  <a:ln>
                    <a:noFill/>
                  </a:ln>
                  <a:solidFill>
                    <a:prstClr val="black">
                      <a:lumMod val="75000"/>
                      <a:lumOff val="25000"/>
                    </a:prstClr>
                  </a:solidFill>
                  <a:effectLst/>
                  <a:uLnTx/>
                  <a:uFillTx/>
                  <a:ea typeface="造字工房悦黑体验版纤细体"/>
                  <a:cs typeface="+mn-ea"/>
                  <a:sym typeface="+mn-lt"/>
                </a:rPr>
                <a:t>数据处理</a:t>
              </a:r>
            </a:p>
          </p:txBody>
        </p:sp>
      </p:grpSp>
      <p:grpSp>
        <p:nvGrpSpPr>
          <p:cNvPr id="57" name="组合 56"/>
          <p:cNvGrpSpPr/>
          <p:nvPr/>
        </p:nvGrpSpPr>
        <p:grpSpPr>
          <a:xfrm>
            <a:off x="6632248" y="5157852"/>
            <a:ext cx="5049265" cy="1142932"/>
            <a:chOff x="6281964" y="4089431"/>
            <a:chExt cx="5049265" cy="1142932"/>
          </a:xfrm>
        </p:grpSpPr>
        <p:sp>
          <p:nvSpPr>
            <p:cNvPr id="58" name="文本框 57"/>
            <p:cNvSpPr txBox="1"/>
            <p:nvPr/>
          </p:nvSpPr>
          <p:spPr>
            <a:xfrm>
              <a:off x="6281964" y="4462537"/>
              <a:ext cx="5049265" cy="769826"/>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激光雷达及摄像头两个探测模块、作为数据处理及任务调度核心的树莓派、用户的指令输入装置、最终执行命令的操作装置，之间应用蓝牙保持通信。</a:t>
              </a:r>
            </a:p>
          </p:txBody>
        </p:sp>
        <p:sp>
          <p:nvSpPr>
            <p:cNvPr id="59" name="文本框 58"/>
            <p:cNvSpPr txBox="1"/>
            <p:nvPr/>
          </p:nvSpPr>
          <p:spPr>
            <a:xfrm>
              <a:off x="6296789" y="4089431"/>
              <a:ext cx="18287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400" normalizeH="0" baseline="0" noProof="0" dirty="0">
                  <a:ln>
                    <a:noFill/>
                  </a:ln>
                  <a:solidFill>
                    <a:prstClr val="black">
                      <a:lumMod val="75000"/>
                      <a:lumOff val="25000"/>
                    </a:prstClr>
                  </a:solidFill>
                  <a:effectLst/>
                  <a:uLnTx/>
                  <a:uFillTx/>
                  <a:ea typeface="造字工房悦黑体验版纤细体"/>
                  <a:cs typeface="+mn-ea"/>
                  <a:sym typeface="+mn-lt"/>
                </a:rPr>
                <a:t>模块通信</a:t>
              </a:r>
            </a:p>
          </p:txBody>
        </p:sp>
      </p:grpSp>
      <p:sp>
        <p:nvSpPr>
          <p:cNvPr id="2" name="文本框 1">
            <a:extLst>
              <a:ext uri="{FF2B5EF4-FFF2-40B4-BE49-F238E27FC236}">
                <a16:creationId xmlns:a16="http://schemas.microsoft.com/office/drawing/2014/main" id="{1A614518-82AC-3FF4-459C-2794752ECC34}"/>
              </a:ext>
            </a:extLst>
          </p:cNvPr>
          <p:cNvSpPr txBox="1"/>
          <p:nvPr/>
        </p:nvSpPr>
        <p:spPr>
          <a:xfrm>
            <a:off x="1205098" y="816409"/>
            <a:ext cx="182614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功能需求</a:t>
            </a:r>
          </a:p>
        </p:txBody>
      </p:sp>
      <p:sp>
        <p:nvSpPr>
          <p:cNvPr id="3" name="矩形 2">
            <a:extLst>
              <a:ext uri="{FF2B5EF4-FFF2-40B4-BE49-F238E27FC236}">
                <a16:creationId xmlns:a16="http://schemas.microsoft.com/office/drawing/2014/main" id="{38445E45-5F11-D8D3-748F-811AF079E07F}"/>
              </a:ext>
            </a:extLst>
          </p:cNvPr>
          <p:cNvSpPr/>
          <p:nvPr/>
        </p:nvSpPr>
        <p:spPr>
          <a:xfrm>
            <a:off x="791144" y="47143"/>
            <a:ext cx="2924074" cy="830287"/>
          </a:xfrm>
          <a:prstGeom prst="rect">
            <a:avLst/>
          </a:prstGeom>
          <a:solidFill>
            <a:srgbClr val="FBFBFB"/>
          </a:solidFill>
          <a:ln>
            <a:solidFill>
              <a:srgbClr val="FBFBFB"/>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ea typeface="造字工房悦黑体验版纤细体"/>
              <a:cs typeface="+mn-cs"/>
            </a:endParaRPr>
          </a:p>
        </p:txBody>
      </p:sp>
      <p:pic>
        <p:nvPicPr>
          <p:cNvPr id="2050" name="图片 1">
            <a:extLst>
              <a:ext uri="{FF2B5EF4-FFF2-40B4-BE49-F238E27FC236}">
                <a16:creationId xmlns:a16="http://schemas.microsoft.com/office/drawing/2014/main" id="{D6074831-99CB-3BC4-C233-012718FDB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266" y="1904620"/>
            <a:ext cx="5833382" cy="325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a:extLst>
              <a:ext uri="{FF2B5EF4-FFF2-40B4-BE49-F238E27FC236}">
                <a16:creationId xmlns:a16="http://schemas.microsoft.com/office/drawing/2014/main" id="{C4E7AC7E-83C8-7498-8F3F-E4687C76C9E5}"/>
              </a:ext>
            </a:extLst>
          </p:cNvPr>
          <p:cNvGrpSpPr/>
          <p:nvPr/>
        </p:nvGrpSpPr>
        <p:grpSpPr>
          <a:xfrm>
            <a:off x="6617423" y="3901774"/>
            <a:ext cx="5049265" cy="681267"/>
            <a:chOff x="6281964" y="4089431"/>
            <a:chExt cx="5049265" cy="681267"/>
          </a:xfrm>
        </p:grpSpPr>
        <p:sp>
          <p:nvSpPr>
            <p:cNvPr id="5" name="文本框 4">
              <a:extLst>
                <a:ext uri="{FF2B5EF4-FFF2-40B4-BE49-F238E27FC236}">
                  <a16:creationId xmlns:a16="http://schemas.microsoft.com/office/drawing/2014/main" id="{0EB7BFED-0A9E-413A-A28E-090A6AAE85F8}"/>
                </a:ext>
              </a:extLst>
            </p:cNvPr>
            <p:cNvSpPr txBox="1"/>
            <p:nvPr/>
          </p:nvSpPr>
          <p:spPr>
            <a:xfrm>
              <a:off x="6281964" y="4462537"/>
              <a:ext cx="5049265" cy="308161"/>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ea typeface="造字工房悦黑体验版纤细体"/>
                  <a:cs typeface="+mn-ea"/>
                  <a:sym typeface="+mn-lt"/>
                </a:rPr>
                <a:t>舵机执行对应指令，将操纵杆引导至预期位置。</a:t>
              </a:r>
            </a:p>
          </p:txBody>
        </p:sp>
        <p:sp>
          <p:nvSpPr>
            <p:cNvPr id="6" name="文本框 5">
              <a:extLst>
                <a:ext uri="{FF2B5EF4-FFF2-40B4-BE49-F238E27FC236}">
                  <a16:creationId xmlns:a16="http://schemas.microsoft.com/office/drawing/2014/main" id="{CE5A3452-4AF5-2113-5B11-F6569D2DB709}"/>
                </a:ext>
              </a:extLst>
            </p:cNvPr>
            <p:cNvSpPr txBox="1"/>
            <p:nvPr/>
          </p:nvSpPr>
          <p:spPr>
            <a:xfrm>
              <a:off x="6296789" y="4089431"/>
              <a:ext cx="18287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400" normalizeH="0" baseline="0" noProof="0" dirty="0">
                  <a:ln>
                    <a:noFill/>
                  </a:ln>
                  <a:solidFill>
                    <a:prstClr val="black">
                      <a:lumMod val="75000"/>
                      <a:lumOff val="25000"/>
                    </a:prstClr>
                  </a:solidFill>
                  <a:effectLst/>
                  <a:uLnTx/>
                  <a:uFillTx/>
                  <a:ea typeface="造字工房悦黑体验版纤细体"/>
                  <a:cs typeface="+mn-ea"/>
                  <a:sym typeface="+mn-lt"/>
                </a:rPr>
                <a:t>指令执行</a:t>
              </a:r>
            </a:p>
          </p:txBody>
        </p:sp>
      </p:gr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1+#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4"/>
                                        </p:tgtEl>
                                        <p:attrNameLst>
                                          <p:attrName>style.visibility</p:attrName>
                                        </p:attrNameLst>
                                      </p:cBhvr>
                                      <p:to>
                                        <p:strVal val="visible"/>
                                      </p:to>
                                    </p:set>
                                    <p:anim calcmode="lin" valueType="num">
                                      <p:cBhvr additive="base">
                                        <p:cTn id="12" dur="500" fill="hold"/>
                                        <p:tgtEl>
                                          <p:spTgt spid="54"/>
                                        </p:tgtEl>
                                        <p:attrNameLst>
                                          <p:attrName>ppt_x</p:attrName>
                                        </p:attrNameLst>
                                      </p:cBhvr>
                                      <p:tavLst>
                                        <p:tav tm="0">
                                          <p:val>
                                            <p:strVal val="1+#ppt_w/2"/>
                                          </p:val>
                                        </p:tav>
                                        <p:tav tm="100000">
                                          <p:val>
                                            <p:strVal val="#ppt_x"/>
                                          </p:val>
                                        </p:tav>
                                      </p:tavLst>
                                    </p:anim>
                                    <p:anim calcmode="lin" valueType="num">
                                      <p:cBhvr additive="base">
                                        <p:cTn id="13" dur="500" fill="hold"/>
                                        <p:tgtEl>
                                          <p:spTgt spid="5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fill="hold"/>
                                        <p:tgtEl>
                                          <p:spTgt spid="57"/>
                                        </p:tgtEl>
                                        <p:attrNameLst>
                                          <p:attrName>ppt_x</p:attrName>
                                        </p:attrNameLst>
                                      </p:cBhvr>
                                      <p:tavLst>
                                        <p:tav tm="0">
                                          <p:val>
                                            <p:strVal val="1+#ppt_w/2"/>
                                          </p:val>
                                        </p:tav>
                                        <p:tav tm="100000">
                                          <p:val>
                                            <p:strVal val="#ppt_x"/>
                                          </p:val>
                                        </p:tav>
                                      </p:tavLst>
                                    </p:anim>
                                    <p:anim calcmode="lin" valueType="num">
                                      <p:cBhvr additive="base">
                                        <p:cTn id="18" dur="500" fill="hold"/>
                                        <p:tgtEl>
                                          <p:spTgt spid="57"/>
                                        </p:tgtEl>
                                        <p:attrNameLst>
                                          <p:attrName>ppt_y</p:attrName>
                                        </p:attrNameLst>
                                      </p:cBhvr>
                                      <p:tavLst>
                                        <p:tav tm="0">
                                          <p:val>
                                            <p:strVal val="#ppt_y"/>
                                          </p:val>
                                        </p:tav>
                                        <p:tav tm="100000">
                                          <p:val>
                                            <p:strVal val="#ppt_y"/>
                                          </p:val>
                                        </p:tav>
                                      </p:tavLst>
                                    </p:anim>
                                  </p:childTnLst>
                                </p:cTn>
                              </p:par>
                              <p:par>
                                <p:cTn id="19" presetID="9"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childTnLst>
                          </p:cTn>
                        </p:par>
                        <p:par>
                          <p:cTn id="22" fill="hold">
                            <p:stCondLst>
                              <p:cond delay="1500"/>
                            </p:stCondLst>
                            <p:childTnLst>
                              <p:par>
                                <p:cTn id="23" presetID="2" presetClass="entr" presetSubtype="2"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 name="KSO_WPP_MARK_KEY" val="e0b31fbc-dd69-4fa4-9e08-ff364e41fd26"/>
  <p:tag name="COMMONDATA" val="eyJoZGlkIjoiNTdmZTMzOWVjNGJmMDlhMjFlOGQ0OTFiZmZjM2JmNTk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50000"/>
            <a:lumOff val="50000"/>
          </a:schemeClr>
        </a:solidFill>
        <a:ln>
          <a:noFill/>
        </a:ln>
        <a:effectLst/>
      </a:spPr>
      <a:bodyPr anchor="ctr"/>
      <a:lstStyle>
        <a:defPPr algn="ctr">
          <a:defRPr dirty="0">
            <a:cs typeface="+mn-ea"/>
            <a:sym typeface="+mn-lt"/>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1252</Words>
  <Application>Microsoft Office PowerPoint</Application>
  <PresentationFormat>宽屏</PresentationFormat>
  <Paragraphs>116</Paragraphs>
  <Slides>21</Slides>
  <Notes>21</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21</vt:i4>
      </vt:variant>
    </vt:vector>
  </HeadingPairs>
  <TitlesOfParts>
    <vt:vector size="30" baseType="lpstr">
      <vt:lpstr>DengXian</vt:lpstr>
      <vt:lpstr>思源黑体</vt:lpstr>
      <vt:lpstr>微软雅黑</vt:lpstr>
      <vt:lpstr>造字工房悦黑体验版纤细体</vt:lpstr>
      <vt:lpstr>Arial</vt:lpstr>
      <vt:lpstr>Times New Roman</vt:lpstr>
      <vt:lpstr>第一PPT，www.1ppt.com</vt:lpstr>
      <vt:lpstr>自定义设计方案</vt:lpstr>
      <vt:lpstr>1_第一PPT，www.1ppt.com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极简黑白</dc:title>
  <dc:creator>第一PPT</dc:creator>
  <cp:keywords>www.1ppt.com</cp:keywords>
  <dc:description>www.1ppt.com</dc:description>
  <cp:lastModifiedBy>bc a</cp:lastModifiedBy>
  <cp:revision>18</cp:revision>
  <dcterms:created xsi:type="dcterms:W3CDTF">2018-06-17T04:53:00Z</dcterms:created>
  <dcterms:modified xsi:type="dcterms:W3CDTF">2024-04-26T00:25:15Z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DC1139D8EC0C4FDEABA2DBB49A713C4D_12</vt:lpwstr>
  </property>
  <property fmtid="{D5CDD505-2E9C-101B-9397-08002B2CF9AE}" pid="3" name="KSOProductBuildVer">
    <vt:lpwstr>2052-12.1.0.15374</vt:lpwstr>
  </property>
</Properties>
</file>